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83" r:id="rId3"/>
    <p:sldId id="257" r:id="rId4"/>
    <p:sldId id="258" r:id="rId5"/>
    <p:sldId id="259" r:id="rId6"/>
    <p:sldId id="260" r:id="rId7"/>
    <p:sldId id="284" r:id="rId8"/>
    <p:sldId id="285" r:id="rId9"/>
    <p:sldId id="286" r:id="rId10"/>
    <p:sldId id="261" r:id="rId11"/>
    <p:sldId id="262" r:id="rId12"/>
    <p:sldId id="287" r:id="rId13"/>
    <p:sldId id="263" r:id="rId14"/>
    <p:sldId id="288" r:id="rId15"/>
    <p:sldId id="289" r:id="rId16"/>
    <p:sldId id="264" r:id="rId17"/>
    <p:sldId id="265" r:id="rId18"/>
    <p:sldId id="290" r:id="rId19"/>
    <p:sldId id="292" r:id="rId20"/>
    <p:sldId id="291" r:id="rId21"/>
    <p:sldId id="267" r:id="rId22"/>
    <p:sldId id="293" r:id="rId23"/>
    <p:sldId id="294" r:id="rId24"/>
    <p:sldId id="268" r:id="rId25"/>
    <p:sldId id="295" r:id="rId26"/>
    <p:sldId id="269" r:id="rId27"/>
    <p:sldId id="270" r:id="rId28"/>
    <p:sldId id="297" r:id="rId29"/>
    <p:sldId id="271" r:id="rId30"/>
    <p:sldId id="272" r:id="rId31"/>
    <p:sldId id="298" r:id="rId32"/>
    <p:sldId id="275" r:id="rId33"/>
    <p:sldId id="299" r:id="rId34"/>
    <p:sldId id="276" r:id="rId35"/>
    <p:sldId id="300" r:id="rId3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1EE360-5EDB-4A80-B5BE-230ADD2E5ACD}" type="datetimeFigureOut">
              <a:rPr lang="es-CO" smtClean="0"/>
              <a:t>11/12/2012</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872BB50-F6F4-42E7-BDE2-048980FD7075}" type="slidenum">
              <a:rPr lang="es-CO" smtClean="0"/>
              <a:t>‹Nº›</a:t>
            </a:fld>
            <a:endParaRPr lang="es-CO"/>
          </a:p>
        </p:txBody>
      </p:sp>
    </p:spTree>
    <p:extLst>
      <p:ext uri="{BB962C8B-B14F-4D97-AF65-F5344CB8AC3E}">
        <p14:creationId xmlns:p14="http://schemas.microsoft.com/office/powerpoint/2010/main" val="15640730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4872BB50-F6F4-42E7-BDE2-048980FD7075}" type="slidenum">
              <a:rPr lang="es-CO" smtClean="0"/>
              <a:t>23</a:t>
            </a:fld>
            <a:endParaRPr lang="es-CO" dirty="0"/>
          </a:p>
        </p:txBody>
      </p:sp>
    </p:spTree>
    <p:extLst>
      <p:ext uri="{BB962C8B-B14F-4D97-AF65-F5344CB8AC3E}">
        <p14:creationId xmlns:p14="http://schemas.microsoft.com/office/powerpoint/2010/main" val="1940459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11/12/2012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11/12/2012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11/12/2012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11/12/2012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11/12/2012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11/12/2012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es.wikipedia.org/wiki/Invisibilidad" TargetMode="External"/><Relationship Id="rId2" Type="http://schemas.openxmlformats.org/officeDocument/2006/relationships/hyperlink" Target="http://es.wikipedia.org/wiki/Lat%C3%ADn" TargetMode="Externa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37.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547664" y="5229200"/>
            <a:ext cx="5976664" cy="1470025"/>
          </a:xfrm>
        </p:spPr>
        <p:txBody>
          <a:bodyPr>
            <a:normAutofit/>
          </a:bodyPr>
          <a:lstStyle/>
          <a:p>
            <a:r>
              <a:rPr lang="es-ES" sz="5400" dirty="0" smtClean="0">
                <a:latin typeface="Brush Script MT" pitchFamily="66" charset="0"/>
              </a:rPr>
              <a:t>Basado en Gén.1:20,21</a:t>
            </a:r>
            <a:endParaRPr lang="es-CO" sz="5400" dirty="0">
              <a:latin typeface="Brush Script MT" pitchFamily="66" charset="0"/>
            </a:endParaRPr>
          </a:p>
        </p:txBody>
      </p:sp>
      <p:sp>
        <p:nvSpPr>
          <p:cNvPr id="4" name="3 Terminador"/>
          <p:cNvSpPr/>
          <p:nvPr/>
        </p:nvSpPr>
        <p:spPr>
          <a:xfrm>
            <a:off x="539552" y="476672"/>
            <a:ext cx="8208912" cy="1440160"/>
          </a:xfrm>
          <a:prstGeom prst="flowChartTermina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dirty="0" smtClean="0">
                <a:solidFill>
                  <a:srgbClr val="002060"/>
                </a:solidFill>
                <a:latin typeface="Cooper Black" pitchFamily="18" charset="0"/>
              </a:rPr>
              <a:t>¿ES </a:t>
            </a:r>
            <a:r>
              <a:rPr lang="es-CO" sz="4800" dirty="0">
                <a:solidFill>
                  <a:srgbClr val="002060"/>
                </a:solidFill>
                <a:latin typeface="Cooper Black" pitchFamily="18" charset="0"/>
              </a:rPr>
              <a:t>EL HOMBRE </a:t>
            </a:r>
            <a:r>
              <a:rPr lang="es-CO" sz="4800" dirty="0" smtClean="0">
                <a:solidFill>
                  <a:srgbClr val="002060"/>
                </a:solidFill>
                <a:latin typeface="Cooper Black" pitchFamily="18" charset="0"/>
              </a:rPr>
              <a:t>INMORTAL?</a:t>
            </a:r>
            <a:endParaRPr lang="es-CO" sz="4800" dirty="0">
              <a:solidFill>
                <a:srgbClr val="002060"/>
              </a:solidFill>
              <a:latin typeface="Cooper Black" pitchFamily="18" charset="0"/>
            </a:endParaRPr>
          </a:p>
        </p:txBody>
      </p:sp>
      <p:pic>
        <p:nvPicPr>
          <p:cNvPr id="1026" name="Picture 2" descr="http://t3.gstatic.com/images?q=tbn:ANd9GcRgtZydFLB9fPJ98AUXLlUt6isTFE_Ikqoyf0CEkaJWS1i9R_SL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2132856"/>
            <a:ext cx="5976664"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7844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122912" cy="3024335"/>
          </a:xfrm>
        </p:spPr>
        <p:txBody>
          <a:bodyPr>
            <a:normAutofit fontScale="92500" lnSpcReduction="20000"/>
          </a:bodyPr>
          <a:lstStyle/>
          <a:p>
            <a:pPr marL="0" indent="0">
              <a:buNone/>
            </a:pPr>
            <a:r>
              <a:rPr lang="es-CO" dirty="0" smtClean="0"/>
              <a:t>La versión Septuaginta de las Sagradas Escrituras traduce </a:t>
            </a:r>
            <a:r>
              <a:rPr lang="es-CO" dirty="0" smtClean="0">
                <a:solidFill>
                  <a:srgbClr val="FF0000"/>
                </a:solidFill>
              </a:rPr>
              <a:t>Génesis 1:20,21</a:t>
            </a:r>
            <a:r>
              <a:rPr lang="es-CO" dirty="0" smtClean="0"/>
              <a:t> así. Y </a:t>
            </a:r>
            <a:r>
              <a:rPr lang="es-CO" dirty="0"/>
              <a:t>dijo Dios: «Produzcan las aguas </a:t>
            </a:r>
            <a:r>
              <a:rPr lang="es-CO" i="1" u="sng" dirty="0"/>
              <a:t>reptiles de almas vivientes</a:t>
            </a:r>
            <a:r>
              <a:rPr lang="es-CO" dirty="0"/>
              <a:t> y volátiles volando sobre la tierra por el firmamento del cielo». E hízose así. </a:t>
            </a:r>
          </a:p>
        </p:txBody>
      </p:sp>
      <p:sp>
        <p:nvSpPr>
          <p:cNvPr id="4" name="AutoShape 2" descr="data:image/jpeg;base64,/9j/4AAQSkZJRgABAQAAAQABAAD/2wCEAAkGBhQSERQUEhQWFRQVFBQXFBQUFxcXFRQYFBUVFhQXGBUXGyYeGBkkGRQUHy8hJCcpLCwsFR8xNTAqNSYrLCkBCQoKDgwOGg8PGikkHx8sLCwpKSksKSkpKSwpKSkpKSkpLCksKSkpLCksKSkpLCwpKSkpLCwpKSwpKSwsKSwsKf/AABEIAK4BIgMBIgACEQEDEQH/xAAbAAABBQEBAAAAAAAAAAAAAAADAQIEBQYAB//EAEAQAAIBAgQDBgMGBAUCBwAAAAECEQADBBIhMQVBUQYTImFxkTKBoRRCscHR8AcjUuEkYnKC8VOiFTM0Q1SS0v/EABkBAAMBAQEAAAAAAAAAAAAAAAECAwQABf/EACkRAAICAgICAgECBwAAAAAAAAABAhEDEiExE1EEQUIiUhQjMmFxkbH/2gAMAwEAAhEDEQA/ADWeEsT91R5/EfXkKl4fh7EiSY02308zNTsVcRT4TnPUmIPnO9R1xLMd8o6Lp9Tr7VqdsyQSROs4FQdo9aucCqiqVZgEaf6uf5mpuDvdTryqEuj0INI1mFuCKfeuQKorOMin3b5O5qdFqXYDH3paN5G1U15Dry+v/FWN6OZqP3yAba75vL0qkVROfJGOGYzlEgAa/wBzQBgObH86L9t1O5qPdusQYHvVo2YMtDjZQbCle+vUVCLsfKm9wTVUjG2Sft4nn8qHfx+py7ba7n5bUw4UdaVLCjp+NOIBOJJ5E0K8ztEkCOQ5+sb1JYL5n9+VMMbCiIRPsnzp6Yc9QKkhRE7etcV6/wBqawUA7hT1oiZeg+etKfSKZNEFjjc6CPlTMxp3rSk0aFs4L8q4LrSFqZm6maNAsezgUofy/ShB9dqdnNNQthe9PQUjtQ81ML0aO2CFqRrlBZ5phNNqLsGNyhm5QmYCm95RoWwpuGm56GblNIo0CyOLDfaGuKCUYAtGrLCgarzEgeldimADMTqAM0akrm2I5iSfrRwxWcvxEED9+4qORNwOrKMqlWXQ6HUD1B/GoThSorGVuylNnC9f+5h9KSjuLkn/AA9o6nXTX6V1Zbj6/wCl7l7NhYw7t8XgHnqT9al2PD8Ik/1fjqdaZZ1296kkZY2MjSKEka4MNaY89alKY8x5cqr85O9FzZeYqTjRshkLIY4dB+tEdnI0B9jWaHa67bkG2tuNScpP1APvUV+0+d5N8gakQT8tDoNOXOouVM07GoODdt1b2NIcG+2Qx5wJ9zWfwircYzitGB8OfWJ5T8P41aYZkQFbLqeUm4rEyY5nTcbdKXdk5ukSLuFcafykB2l1k+mutA+wczdsgTEm4u+3I+Y96o+MdmGdsyKz5iSxzKwC6Hw67zOvkaPiuytsgqLThipymGPiAAkgGN/wNP5GjJKiyWza/wDk2NJn+YNIrmSwB/6ux83H61mLvZxrS2gEVgD/AD2yZjqQeccidoqDxns7bDE2s0TtlzDcDdSTtJ1/ppvK/ZOomtui1v8AasPHk4qO2Kwi63MZbjfwgt7edZzh3ZayVm4dTliHy7kEjLlkmGHpIqBx3s7atn+XJGRToyEksSJA5jY+VFZJPixagacdr+GqwUd/eJIAKgIskxzqx4/2iwGEdUKXWcoGKBvhzbSflyrzDDcN7u9ZZgQveIToeRVufrWjwtv/ABV286q7FiVVhmHjMiFJAJEaSQDtTrZnPRcIm4v+I1u1qmCIkeA3WLCepBAER0qbwX+LJuB1xNpFQqQDaGo0/p167jnVRxBHulhcurcgaWgGe7oCCRbgdyADJGgAHOqI9nLq4AX8pyPdyIdpVpEweRynX0oqnyBquEbjDdqeHOuuIVTMHvLdwH3UxHnVnh8RgWj/ABeHBPRyPQeJq8pTgHw76kCY0BM8/wA/Oo1zBFRqQBy21EaGN4P1p05P7Jy8aZ7O/AbThjYxKXColgrK0Dr4TtSYfsyXiL9nXkCf0rGdleDfZGtYvEXlww1VVIl7ubdSvJfWr7i3F0F62yaC6rFlEGGSRlA5a5dvKjtP2LJQXNF2extzYXbRPSSDUXE9kr6/dn/SQao8T2odltvnAC+G4csyRtO5E/lVovbHuoUMQG1UtqkEQIbpPtS+bIhWsb+iJicE9v41YeZBj32oDPpWt4d2nzhVuAFjmVlI1kbjzMQfMGh3sJhL+022OzJqrddNp8t6tH5K/JE3i/azKq0imOelXWO7L3EGa3Fxeq7j1FUrBgYIII+X41qjOMuiEouPYwOaYT0pXNDJqhMc3rTGekNMY0Th+amXiSsAgEGQYkg856gjSmNcihtermrBYbP1qLirdvMLh8Lf1LIJjk0aGlN2mXLhjSCeh5/OllFMaMmgbYZSZ1/+x/WuoXeP/SPf+1dUtIlLZslvgbU77QYoQWl7yKy0blKgneMafbB/uajm/HKnrdJ8qFFFIOyzvEfuaAiL/hg6BhaDW3kA+E5grfKQa5XpUfpr19KnLGpFFl16ZVLwe01lQRFz7UyMQYJWCwgHfbfzomO7L2ftFnK8WbjWR1nOCGIbyYRHIk1YPH7jeo9/DKwYEaEg78xsR0M60vgX0H+JZSXOCsFxLWnabN5bdu2NS4eVHTXSj4fB4jvbtqziCVtWFu5iSAQQhPoRz/01aW7ADO39bBjP9QG/51DTBvbZ2twQzHT+pLoy3VI57yKHgdHedPsFge1PEO7suHVlvXe7TMJJYRMgagaj3ozdvrwzC7hbb5bmQxoQ/IRvMA+1Jh8E2UpovdYrvbJggAHIxAjceH3FC4thC2MDocoYm7BkjvEM8vX2mlWFgeWLCt27w5nNh3RgIJDNvOu2upnWKlcM7R4C+2W7NpjorM0oZiRmI8PIaxpWexVxrlnEMLcHFX1ZIhsmVnNxZjMJ/KKpTfUmyLlsBbaMjFSQbjS2Vj0YSB/tpXBjJRZ66nZixeyvCsIAMMGXwkkSVOunPzFD452ONzxWwNiCgE+GSY6HXlXlmEutY7s2b7I33yPh8QGUhRod4PpWhwH8VsZbQgojhdMxkEHrpXJyiJ4kXuD7K32K2n+0FBuGcC2PKCZYbaTyrXca7Nd7gfs6gArkZeYzIZifPX3FYMfxpvAf+nXyOY7+1Df+NN6SGw6/5YYzsInqJnbrRbbCooh4/g9yz4blt7cxBABZY1ORxrsqfME1HuW+9e3nVwqxAMAEaNBQjTUEQOtaTBfxks3BlxNkr1YHMo84OoNXN7D4TEd3cw+IVYceHTxxrlIOo239aeLZmnjaMH2hfv79kyrqqt8OqkGBp0MRp61Ft8RRg1u8G7oMMrKQTZYaMVE6qdBlJ5aGRWu4/wBiVZjeSVzSWFvKUJI8RyHSTptFCwPABZXK+dlgAzlgiTqRv6HYSNqr5FFdCNWNwPBe4Flstm/YYw9wyjAXIINwdBsDqNRtWkvcNwosPnt2u53OWBl11YFee21V3DHKm0ArZGBW4tzUMIO+4mT6GfSqLtlgcRhsNcTCw+DcnNCzcsiZdDzySF1qbqa/uNFOy4xPCMNd0wtw27gylW1MZdFI1h1jTqKqH+127pe2viZv5gtxcssds0DVSdZBAI5GKz+L49fTDYVXBVgwe24Ai5ZZNAxG7SPWKr+KdoruZIJ2G2hJVjGo1kHnSayirKqFyo31jtkbbK4BRS2W4rA/y3HxDqQRqD+laB+J2bwLXkDJul0aeE6A5xvB0M7TWDXtS/dr9qtq6XEDAwoJEwToIzSPXfrV/wAJxmEZcqBrQPxCfAQ4ESp018iKCdMWUaRMx3ZaRNlw3+VtG1212P51Q4nDOhhgQeh0rQph3t3cqt3qADLDDvAp+4yaGOjCdRXDjC96bN8TBMF9yNI15SCK0w+VKPD5M0sKfXBljQnNb3/w7Csvwc9YaCPf1FQsd2PtMJtOQejwR7jatUPlQkSlhaMW70MmpXEMG9tirCCPqOo6ioDPWtNMztNOghpoIAgDn1Og6UI3KaHrmcrHFx1HvSUMvXUBzXM1ML+vpUVbnrR7fn9a809Cwqv8qVr1CkU4NXHDs8V2eaRSOVODUThyinKOtNZqAb5ooFhy1I139xQgf3NLTULsPa956dK5WB3Ex15elMBHrSG5FNQth7aKNABuT8zufXWhvgLdwG26rlfQ6DQn7wPIzrTBdmuNyi4poVTadnnHE8O1i49onVWy+onT9atux5727ctEDx220867t4g70PzdLZ9YDA/Wu/h4p+1yPu23J+g/OvJdqVHsXeOyzfhOawhCaqQZ8hcI166U7H8KT7UfCMq2AzaTBYACPrVrgrJzMIELp89J09akXuEPfxDraBLsltWP3baoxEsR58vKrU6Rg27MNieGjvbgEDwyFG5JGn1q8T+HTqq3GujD28oLNc8JnWQizJMH61srWFs4Zu7w6i7iSPFdeTkaYEAbHTQf3qba7OZm73FN3jx/7kGBOwXYb7CnSoLkzzzFB8Ooe1jLpEgKfFl20JnQDTmNKn4ftNj1YZka7aiJsBHkFQNyDJGh1jUVuOILhlANxV8GqkhZHKdeWwrI4y4L1wDDYbr41BRQIjcRO1OnYlpEi32x0hsNiC+4z27S678isDf0qd2T7WNiFuM65VWFgnMpYDUajQERprB8qrkwNu0ua4VzRsuwPmfvfhVHjO0xEWcMsxoSdfUk82qkYX2LKf7UaXC9mGe/bcsrWVuXLlm1A7u3maSpU6yRlgbbjpReLdirV26XdXEBoVTKiZJK6eGCZj10rCrxfGKdCw+tNPbHGKxXORMTpBA20I1HOnnGhMds0HaTgD/ZEtWYZbbG4CxysARBCawymp2J7MrawU2wWu21Yvr8SkAuu8HTbpB61WYXt0uQLctFoGkGCPRo/EGr67xBL+HdbDxcuJCguEZHI0UltCpOkgyMxpJRj2x1KT/SUGHTFG2zlWZECP3h0JBA0WdWMRIGxWpOM7WW3L2bxW8oYi08Q4BUEEXRqNdJP1qZa43i8KqHGp/KKkF0ViVKgZUZdQCT4flvrWI47wNu7uYy2uSw93+WjEZ8rTDRpALbAagHyrPOPCaL40m2pHofAOIW7iwjeKApL/FHJXGzECQGHUg1AudqGtMEuAgoTGUmGQnkeo5rvr5V5xguLEdflV9iOMtdwqq5zsl2BO5QrI33IIMGpdclfGumbJ+MWcSgW4wmAwc6EAnLIPODEis5xDAtaaG1/wAw2Pn+FUNrEKQJPhhlOvw55G39Mx7VOwnGSy5LhkAAb65l0mfSB8hW7BnrhmPN8b0OLUgakDg7bUwtXpXaMFNCk11DzCupQmmDmlSmgedLm6VgNlhg9PD0Jfw8ifwB1oT8RtAxMR8ZZXkTzCZZPKknkjHspGEpdEvvKLhwTJClh5A1FN0QwthWZkm2ykEOZBXKG2mNvOo+H4tcDgEsdfvNp6ACBG9ZpfJX0jRH47fbNLg+Gkyz6AA6c9RzqltzAnfn6/uKLjOONlyKYLQvpOrfSgM9V+PJybbJ5oqKSCFqQ3KjtcphatZlbJDXaYcTUZmrgaNCOQcXacGoCijBCdOunvXHGd7fWjnsgf8ATQfM+L86uP4Z8KAN+7HJLQPmxztHyUe9U3aa8b+LvKvw2rqqG5AJbCH6q1ejdleFFLFq2imSM7nSAXG5P+nLpvNeTOLcrR66ko49X2U/ZbBNfv3VX/qFmaDlCgmDMak7Ab1onxI8WGwIlpi/f5qRBJzDnB+UaUC9xTxfZMCMij/zb0AIIkMPNyVZTzBp9zitrA2u5swTvpqWJ5k7k1obMfRbYTh1rCoebEeJiZJ5ySeWu1Z7iXas3GCWAbjnYR56+nrtQDav4tv5pNq2eWzEeh29TTMVxfD4JAq/FqA0STvud/0rkrfAjkLhOHd3N7FkM/JTqqnrv4jA9Kh8Y7ZqFIGiiP8AcfJeVZHjfaZ3fXWdYnaqUl2JY8vp6edVUa/yBRcuXwix4hj7t8y5yJyBMaecU7A4dQZF5AvTNDTz3qnvEsQCaLgcEhB7yRrpGsjn8qeNqXA7UVDl/wCjQp3f/X+tJcycrgPrVWcFb+6x+YNJ9ijfXzFals+zI9F0ybctAjYHzFQ7logyCdOXQ8j8qabRXVTSpiv6h8/1pJIpFv65NDwvt7etobbkXLbCCHUNIjbXlTuL8MTHAXLLzlWO5zQZiBkU7EflzrOXLIOo/GoovtbaQY/CoSS+zRBfaH4zhdzDNkuorl0OQAkxJgERrmEbVeWeAqj90WaGwpumQJW4okD/AEjXTfU0nD+NI5Q3RmZCchJ+AkeKBsZMHWpN3FG7eQhvBlZW12B0f5n8qSEF9j5MjXRjLd0qDIIJ199/lT1xkf2O1WnEcEbuJZVgKpyjL8KgCQI6b/OqW7YILAj4TDctSdKlKDj0XhNS77LbD4/XXaB9OdSyaz2HuQR686s8DjJLLGm6joeceRrT8fN+LMvycH5IlzXUyK6tlmCjXATt9KOcI0aqy6fExAB8sp19pqqu9p7w0t2xa85Jb1MQPeqjGcdvz8bSdzC15c8kn/SehGEU+WXGKDiWcnLsLaHxMernl1qp+3MobMAFbYbt/wB3Kqu7xS8d2Mc9vyoeHxjA8gPPWsjjJu2bk4pFrh+JMgkGBA0Mk6aLpy+VGPFDdAJAW4J8QH/mDefIigpgWuiQykHkJ+pg0PE8FumMo26MP7UPFL0DyRLPhV0vcXWYRj8yQB896uXeqfgnDjaDFj4miY5RViblejhjrGjz88tpcBGemzTC9JNWM48rXCnKsx5050yobh+EOqeZZthFHZA1OQVKsXhbJuv8NpWuH/YJA94HzpqqqXEW6QuYBoO5U6SANTTeJ2UFpBeJtoXlgZN26oEqBaGsZoMsRsKSUuCkVyQOynAmf44lz3t8k/CHMmfMjQDzNaniPaEuos4TTMfHdBGg0mOWon0Kiqawly+kZe5sb5QfFcP9btoSdB5CIFEbitrDaaSOnM8yTzrK/SLSn9suMPwwpbZbbEG42e5cY7sQAzRymJ06mlHDrVgG4xzsN3Y6z/lG1Y/i/wDEYzFkacy2v9qz2O7R3bx1Y7zA/QU0YX2xZKS5o1XaLtsSSlk6fieZMViOJXGciSS2pOtGsWnuPA8TnVidknmx61cJwa2vNp5tMSfatSx2qRHdQe0ihwnCLj+Q/CrM8HUDxv8AKpww6jmT8/0p1sKNh89z9avjwRiSyfInMiWuHryT5tp9KlLZI2yj5U9rlNzVdJIzu32w1o66hfkDRxgA/wAKlvIQT7c6jolbTgeB+z4a7fcOXZGFtbcd4F0koCDLaiBFRzZfGr+ymLHu6MXiOCR6/X5jeqy7gD7VvOH8atXgxeAoa0C1wQRcuE5rTKdjoD0ljBqi7Z4XuYe0hK5iGE6LpIPodfapL5EZ8SRXwyg+GZK5hyu2nlQHII13q2tXRcQN167ioGLsikyRrlGrDO+H2Vryp0JFFwGKIcGTvJ8+tMuCo221YZOpHoJWqL6xi8uZty2siJ9PSonEL4ZC0akgH0H5+dQbN+BFdn0IqvluNEvDUrEdTAkROoP79KPwuySxI1yqWI5kCM0eca0+zbDWyTuIy+g30qZwpVtsjmSGJGm4039PLnrSRXKY2SX6Wghjr+NdUt0w8mGIEnQTA8h4a6t+7PO1Li5wwr985YEE5fYRvVXj8AVjYsdVXnHMnyq1fCkENq7gjVtvbkKfYwcFmY5mY+I7acgOgHSscccr5NDmqKG3wdjvA/KpGG4AoIaWPtVzetUIPFWcI+iKySH27YGwjr5/PnTbm9CN/SKarguizBdgo+dGqQr5YaK4UG8GCFo0XEXLL9Vyg5CemYjfzFWGIwIZ5tnw93nUL4sxKL4TEwZzHltS7oOrG4bCl3y84J+QBM/SnDC+G2Rr3ls3AOZCySPoPcU+7jFtXkv3HS3FpUdHIbMQsEqEPnsTVRd7Q28qLbQ3BbBCm4cltQZ0CjxsCIGp5VPyOxtOC64VjUdMK6SzrmN22o2kmCZ0EEDc7GoV7EW0tXbN66Mr3zcy2z3l4ahgJGgII0OugrLcS47dfwG5CAfBaXKoiY23oHDsZlmNJ58/elu3TK6NRtG0bi15z/h7a2Bsb1095ejQaT8O3Ki4HhltWzuzXbhPidzuevpWUPGD1pRxxutPpf2Rbn6PQWxgP6f2HpVLxjAWrg1JHp/es0vFrp2DH2AoV0Xn+J8o96MMNE22A4lgrKmVdifOIoOGtl9La5R/UeX61MtcNQfFLH/N+lS88bbdK1RxfYJZuKuwmHtrbWBrO5O7Gla9QRcI1k60zPWhcdGZ8u2ENylFyhzt+/f3ouGwjuQEUsTsAJPtR2oGpymp/DuHvdMIpPU/dHqx0FTcLwuzYK/an8bZiLS9E0Ysw3joOelAvdtruoXu7NsfBbtjxDzJHMjrWXJ8lLiPJpx/Hcuy8s4WxhEF2+4unMFypquYnbqxBHTmKHxXtSWX+YO5e2LrIQwOt1SqAFYhlG+42rHY3jV+4NWH+oxmJ66DQ+lUeJuT8ZJPrWWUtuX2bIYdeDQYXtc7W7lu8q3RkAE6Fivwln3JjnvRrXbJbj3bd0/ymjKTMgxG2sDn/wA1jheg6VLt3kMEqM20+X60sMvspkwLst0slXyjRc8mNto/IVGvNJImrW64JzdR+zVIw1Jq85kMUPZGujWo7LR7ra1HdqxzN8EwZWkBpxNDZqToqSrV2ku3TPlUZblH3HnRu0LrTsnf+KnmAfMjU+ddVVNdXeSQPDE9WShXTFM7zmKi3725rf2eSdeva1GZ9aFcvTtQ81OkJZJWqPi/EXW4vhy5GzKw57EGT5irUXD1rjc/4O31pZQ2VWUxzUXbRUHtQ7FzcAuZyC4ZiFYjbwjTpyojdqb7CIheS2wVUe1T5XovqFH4xSG9UV8d+yss0X+JTXRduNIQgxEnTfrNPs8Juc2Ue5/CrM36YbtUXx4oR/IfSRFXgw+85PoAPxmjJwu2ORPqf0pTcrhdqqxQX0Seab+wi4S2NkX8aeGHIAegFBz0meqKKRJykw5u0w3KCXpM1MLQbPSF6FNKDRs7UJnkD50iiuQTU4G3YAa9BbcWt+W7x+HvQlNRXIYxcnSC4DhRdc7sLVob3H0H+0feqRd7WpYDWcKgKkQ17Um4GWdCQCIPQRWe4n2iuYvwOQEV8wVEGUESBLb6AkRoPKmYWzE86xzk5m2GKMOGFytcYu5Mk9ddddOgrnyrpH6mpJtGOmlRjhCWgdJ61j1Zu2j0Q77ncf8AFMTCF9CQPWK0OD7PPczRCqqyxO/IbeZIoN1bdp1KNJNwBnaJAUsGIjSJCEc9aSXHfY8XfRnsRw8LoskxM+UwDHSaa2GKgHrU1M925owzOHBzbQfEQB1mp3EbSd3bOqtlGkcyus/OqxhsrJzyay1K9OIHLBpguyKjXbRU0xblDd9M7RPoeWoNzekLU1mpGy0Y0IxoJald6HE1NlKCprUvDW/ag2rRJ/elWVu3lEVow49nbM+bJqqQPuaSixS1q0Rk8jNlduaRUK42lSnsH5VCv2op0ZWAJppelYUMrTCHG5TTdprCm0wRxam0k12auOFIpmalLUwn2o2Ch011DJrga7Y6gk100LNXBqFhoJNcKHNOBo2Ch4p9tCTAEk0MU24SQQGKzoY3IO4muuujlH2Li+NCz4bRDP8AeubheRCf/r2qstBmghd9SZOvvU6xhlQQBPrzomapKLbuTNG8YqoohJg35wB0Gw9AKn4S0wZoca+UwPKedNzU5bsGj41QvlkTFtAxmJYjUSf0qbYhdudQA06ikk12qH2ZorWJy2bxBgg2iSOQDEn5aVlrnCHuS0yF2nSVbVSCepMVLsXIkcmENO2vX51Z4fD/AAajuzmzLGg5wAeQYGPUVOWGLfIfPKPKMxfd7ASdGLB9fNRHLfcH0qw4lj7dxdNIOh9Ok+c0btHDFSBsGUHc6jQa8qzzoAIjQ/Q1J/y/0lItZqn9i3bmY/pQLixR0gdKDcE1KS4NMeyOaY1H7nrSiyPWo6ltkRRaJqRZw2unvTkYGpeFtqGBZoGaDG8HnHtTwirEnN0OtWQv50TLUv7RhlMfzGPyUe4mufjiKf5VpVMbt4iD5E6EzzrW8sI8IxaTk7IvcHofaupG7S35+M/v511S869FPDM2V+8Nai70VbBOtOt4c1oVIxcsgXcOZ0FAeyRV01ug3rUiipHUUTCmEVZ3cJFRWsVRMWiJFJRzZpht0QUBNNJojrQmFKGhJpC1JNNmiNQ6a6aaTTc1cGh+alDUPNXZq6zqChq4tQs1dmrrOoIWpM1MzV011oNBAaUPQyYpM1dsjtQyXiNv7VITGDmPaoOauDUOGHknnGDpUnBcWPwtqv3fKqjNXBqKpCyV8MusW4ykzzj5RH51RYxfDpz2HoakcSxJW3bWdSCSCORMCoNsE89azzlu6NOKGkbAovWnpZZj5VJSw27RHkd6a5PQ1narg07XyJ9jHM7jan2sENpoaE7a+e9GUgfemgqsHNAPsDA6ain3bI0J+fqfrUq5ekaUwjMpB3jTzoONWgqdkY2gQSOQn660MZYpbNyAVYURlDKANIEb0NFJWht3F0yK2WupThz0rqnox90emqBXRFV5xBBMU58WSK9HU8nYfdxWtCN+aCRNIFpkhWx7UEgTRDTSlMCxht1HdKmqlNZK44q2SgPbq0azQ2w4rglUbdCIqyuWIqO1muCQjTaPct/lQStCxkIK4GkNJNCwizSZqSabQGSCZqXNQhSzQGoJmpZoWalmuOofNdNMJpM1cGh80+0JIHU0PnT7VzKSegP6fnQk6QyiD4lczXY5BiB6DSn2Ukx1qLaMsSd6m2PyqWPqys/QV2poE01jS58q+tNZOh7Pl0FR2aaYXmkmmGDWnpWMGOtAotpp09qnJejqGYoSxI9PoKiltdakv94fveo5aowV2XfA3vTXU3KKWm1l7O/S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t2.gstatic.com/images?q=tbn:ANd9GcQjJmCn4VnqL2lX6xYBb-G5hycM1BeQUIJy1HeywSdx6Suwrm5Hq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60338"/>
            <a:ext cx="3272780" cy="283661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292292" y="3356992"/>
            <a:ext cx="4572000" cy="3108543"/>
          </a:xfrm>
          <a:prstGeom prst="rect">
            <a:avLst/>
          </a:prstGeom>
        </p:spPr>
        <p:txBody>
          <a:bodyPr>
            <a:spAutoFit/>
          </a:bodyPr>
          <a:lstStyle/>
          <a:p>
            <a:r>
              <a:rPr lang="es-CO" sz="2800" b="1" baseline="30000" dirty="0"/>
              <a:t>21 </a:t>
            </a:r>
            <a:r>
              <a:rPr lang="es-CO" sz="2800" dirty="0"/>
              <a:t>E hizo Dios los cetáceos los grandes y toda </a:t>
            </a:r>
            <a:r>
              <a:rPr lang="es-CO" sz="2800" i="1" u="sng" dirty="0"/>
              <a:t>alma de vivientes reptiles</a:t>
            </a:r>
            <a:r>
              <a:rPr lang="es-CO" sz="2800" dirty="0"/>
              <a:t>, que produjeron las aguas según el género de ellos; y todo volátil alado, según género. Y vio Dios que bellos.</a:t>
            </a:r>
          </a:p>
        </p:txBody>
      </p:sp>
      <p:pic>
        <p:nvPicPr>
          <p:cNvPr id="2054" name="Picture 6" descr="http://t0.gstatic.com/images?q=tbn:ANd9GcQRvEheGwkVATGyPtPnunFZidmF18EV3QwIZRfEyUyK9x2wpDn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6" y="3717032"/>
            <a:ext cx="3598838" cy="2748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5641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728192"/>
          </a:xfrm>
        </p:spPr>
        <p:txBody>
          <a:bodyPr>
            <a:normAutofit/>
          </a:bodyPr>
          <a:lstStyle/>
          <a:p>
            <a:pPr marL="0" indent="0" algn="ctr">
              <a:buNone/>
            </a:pPr>
            <a:r>
              <a:rPr lang="es-ES" dirty="0"/>
              <a:t>El término </a:t>
            </a:r>
            <a:r>
              <a:rPr lang="es-ES" b="1" dirty="0"/>
              <a:t>alma</a:t>
            </a:r>
            <a:r>
              <a:rPr lang="es-ES" dirty="0"/>
              <a:t> o </a:t>
            </a:r>
            <a:r>
              <a:rPr lang="es-ES" b="1" dirty="0"/>
              <a:t>ánima</a:t>
            </a:r>
            <a:r>
              <a:rPr lang="es-ES" dirty="0"/>
              <a:t> (del </a:t>
            </a:r>
            <a:r>
              <a:rPr lang="es-ES" dirty="0">
                <a:hlinkClick r:id="rId2" action="ppaction://hlinkfile" tooltip="Latín"/>
              </a:rPr>
              <a:t>latín</a:t>
            </a:r>
            <a:r>
              <a:rPr lang="es-ES" dirty="0"/>
              <a:t> </a:t>
            </a:r>
            <a:r>
              <a:rPr lang="es-ES" i="1" dirty="0"/>
              <a:t>anima</a:t>
            </a:r>
            <a:r>
              <a:rPr lang="es-ES" dirty="0"/>
              <a:t>) se refiere a un principio o entidad inmaterial e </a:t>
            </a:r>
            <a:r>
              <a:rPr lang="es-ES" dirty="0">
                <a:hlinkClick r:id="rId3" action="ppaction://hlinkfile" tooltip="Invisibilidad"/>
              </a:rPr>
              <a:t>invisible</a:t>
            </a:r>
            <a:r>
              <a:rPr lang="es-ES" dirty="0"/>
              <a:t> que poseerían los seres </a:t>
            </a:r>
            <a:r>
              <a:rPr lang="es-ES" dirty="0" smtClean="0"/>
              <a:t>vivos.</a:t>
            </a:r>
            <a:r>
              <a:rPr lang="es-CO" dirty="0" smtClean="0"/>
              <a:t> </a:t>
            </a:r>
            <a:endParaRPr lang="es-CO" dirty="0"/>
          </a:p>
        </p:txBody>
      </p:sp>
      <p:sp>
        <p:nvSpPr>
          <p:cNvPr id="4" name="3 Rectángulo"/>
          <p:cNvSpPr/>
          <p:nvPr/>
        </p:nvSpPr>
        <p:spPr>
          <a:xfrm>
            <a:off x="0" y="2425472"/>
            <a:ext cx="5004048" cy="3970318"/>
          </a:xfrm>
          <a:prstGeom prst="rect">
            <a:avLst/>
          </a:prstGeom>
        </p:spPr>
        <p:txBody>
          <a:bodyPr wrap="square">
            <a:spAutoFit/>
          </a:bodyPr>
          <a:lstStyle/>
          <a:p>
            <a:r>
              <a:rPr lang="es-CO" sz="2800" dirty="0">
                <a:solidFill>
                  <a:srgbClr val="FF0000"/>
                </a:solidFill>
              </a:rPr>
              <a:t>Lo que el hombre actualmente piensa sobre  la existencia del alma y el cuerpo como dos cosas que existen separadamente  la una de la otra, es una doctrina de los filósofos Griegos que pasó a </a:t>
            </a:r>
            <a:r>
              <a:rPr lang="es-CO" sz="2800" dirty="0" smtClean="0">
                <a:solidFill>
                  <a:srgbClr val="FF0000"/>
                </a:solidFill>
              </a:rPr>
              <a:t>través </a:t>
            </a:r>
            <a:r>
              <a:rPr lang="es-CO" sz="2800" dirty="0">
                <a:solidFill>
                  <a:srgbClr val="FF0000"/>
                </a:solidFill>
              </a:rPr>
              <a:t>de los siglos hasta nosotros. Precisamente </a:t>
            </a:r>
            <a:r>
              <a:rPr lang="es-CO" sz="2800" dirty="0" smtClean="0">
                <a:solidFill>
                  <a:srgbClr val="FF0000"/>
                </a:solidFill>
              </a:rPr>
              <a:t>eso </a:t>
            </a:r>
            <a:r>
              <a:rPr lang="es-CO" sz="2800" dirty="0">
                <a:solidFill>
                  <a:srgbClr val="FF0000"/>
                </a:solidFill>
              </a:rPr>
              <a:t>es lo que estudiaremos en este tema</a:t>
            </a:r>
          </a:p>
        </p:txBody>
      </p:sp>
      <p:pic>
        <p:nvPicPr>
          <p:cNvPr id="5" name="Picture 2" descr="http://t3.gstatic.com/images?q=tbn:ANd9GcRgtZydFLB9fPJ98AUXLlUt6isTFE_Ikqoyf0CEkaJWS1i9R_SLg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2420888"/>
            <a:ext cx="3816424" cy="3888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1123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712968" cy="6264696"/>
          </a:xfrm>
        </p:spPr>
        <p:txBody>
          <a:bodyPr>
            <a:normAutofit fontScale="85000" lnSpcReduction="20000"/>
          </a:bodyPr>
          <a:lstStyle/>
          <a:p>
            <a:pPr marL="0" indent="0" algn="ctr">
              <a:buNone/>
            </a:pPr>
            <a:r>
              <a:rPr lang="es-CO" b="1" i="1" dirty="0" smtClean="0">
                <a:solidFill>
                  <a:srgbClr val="FF0000"/>
                </a:solidFill>
              </a:rPr>
              <a:t>Aquí hay tres preguntas que debemos investigar en la Biblia: ¿Realmente </a:t>
            </a:r>
            <a:r>
              <a:rPr lang="es-CO" b="1" i="1" dirty="0">
                <a:solidFill>
                  <a:srgbClr val="FF0000"/>
                </a:solidFill>
              </a:rPr>
              <a:t>existe el alma separada del cuerpo?</a:t>
            </a:r>
          </a:p>
          <a:p>
            <a:pPr marL="0" indent="0" algn="ctr">
              <a:buNone/>
            </a:pPr>
            <a:r>
              <a:rPr lang="es-CO" b="1" i="1" dirty="0">
                <a:solidFill>
                  <a:srgbClr val="FF0000"/>
                </a:solidFill>
              </a:rPr>
              <a:t>¿Existía el alma antes de ser creado el cuerpo?</a:t>
            </a:r>
          </a:p>
          <a:p>
            <a:pPr marL="0" indent="0" algn="ctr">
              <a:buNone/>
            </a:pPr>
            <a:r>
              <a:rPr lang="es-CO" b="1" i="1" dirty="0">
                <a:solidFill>
                  <a:srgbClr val="FF0000"/>
                </a:solidFill>
              </a:rPr>
              <a:t>¿Tiene que decir la Biblia algo sobre esto?</a:t>
            </a:r>
          </a:p>
          <a:p>
            <a:endParaRPr lang="es-ES" dirty="0" smtClean="0"/>
          </a:p>
          <a:p>
            <a:pPr marL="0" indent="0" algn="ctr">
              <a:buNone/>
            </a:pPr>
            <a:r>
              <a:rPr lang="es-ES" dirty="0" smtClean="0"/>
              <a:t>Según </a:t>
            </a:r>
            <a:r>
              <a:rPr lang="es-ES" dirty="0"/>
              <a:t>los registros bíblicos, en el Génesis </a:t>
            </a:r>
            <a:r>
              <a:rPr lang="es-ES" dirty="0" smtClean="0"/>
              <a:t>dice: Y </a:t>
            </a:r>
            <a:r>
              <a:rPr lang="es-ES" dirty="0"/>
              <a:t>Dios procedió a crear los grandes monstruos marinos y toda </a:t>
            </a:r>
            <a:r>
              <a:rPr lang="es-ES" i="1" u="sng" dirty="0">
                <a:solidFill>
                  <a:srgbClr val="0070C0"/>
                </a:solidFill>
              </a:rPr>
              <a:t>alma viviente que se </a:t>
            </a:r>
            <a:r>
              <a:rPr lang="es-ES" i="1" u="sng" dirty="0" smtClean="0">
                <a:solidFill>
                  <a:srgbClr val="0070C0"/>
                </a:solidFill>
              </a:rPr>
              <a:t>mueve</a:t>
            </a:r>
            <a:r>
              <a:rPr lang="es-ES" dirty="0" smtClean="0"/>
              <a:t>…Y </a:t>
            </a:r>
            <a:r>
              <a:rPr lang="es-ES" dirty="0"/>
              <a:t>Dios pasó a decir: “Produzca la tierra </a:t>
            </a:r>
            <a:r>
              <a:rPr lang="es-ES" i="1" u="sng" dirty="0">
                <a:solidFill>
                  <a:srgbClr val="0070C0"/>
                </a:solidFill>
              </a:rPr>
              <a:t>almas vivientes</a:t>
            </a:r>
            <a:r>
              <a:rPr lang="es-ES" dirty="0"/>
              <a:t> según sus géneros, animal doméstico y animal </a:t>
            </a:r>
            <a:r>
              <a:rPr lang="es-ES" i="1" dirty="0"/>
              <a:t>moviente</a:t>
            </a:r>
            <a:r>
              <a:rPr lang="es-ES" dirty="0"/>
              <a:t> y bestia salvaje </a:t>
            </a:r>
            <a:r>
              <a:rPr lang="es-ES" i="1" dirty="0"/>
              <a:t>de la tierra</a:t>
            </a:r>
            <a:r>
              <a:rPr lang="es-ES" dirty="0"/>
              <a:t> según su género y todo </a:t>
            </a:r>
            <a:r>
              <a:rPr lang="es-ES" i="1" dirty="0"/>
              <a:t>animal moviente que se mueve</a:t>
            </a:r>
            <a:r>
              <a:rPr lang="es-ES" dirty="0"/>
              <a:t> sobre la </a:t>
            </a:r>
            <a:r>
              <a:rPr lang="es-ES" dirty="0" smtClean="0"/>
              <a:t>tierra«</a:t>
            </a:r>
            <a:r>
              <a:rPr lang="es-ES" dirty="0" smtClean="0">
                <a:solidFill>
                  <a:srgbClr val="FF0000"/>
                </a:solidFill>
              </a:rPr>
              <a:t>(Gén.1:20,21)</a:t>
            </a:r>
            <a:r>
              <a:rPr lang="es-ES" dirty="0" smtClean="0"/>
              <a:t>. </a:t>
            </a:r>
          </a:p>
          <a:p>
            <a:endParaRPr lang="es-ES" dirty="0"/>
          </a:p>
          <a:p>
            <a:pPr marL="0" indent="0" algn="ctr">
              <a:buNone/>
            </a:pPr>
            <a:r>
              <a:rPr lang="es-ES" dirty="0" smtClean="0"/>
              <a:t>Nota. Según el texto, todo ser vivo que se mueve, sea acuático o terrestre tiene alma, que COMENZÓ A EXISTIR cuando Dios dijo: «</a:t>
            </a:r>
            <a:r>
              <a:rPr lang="es-ES" i="1" u="sng" dirty="0" smtClean="0"/>
              <a:t>Produzca la tierra almas vivientes</a:t>
            </a:r>
            <a:r>
              <a:rPr lang="es-ES" dirty="0" smtClean="0"/>
              <a:t>».</a:t>
            </a:r>
            <a:endParaRPr lang="es-ES" dirty="0"/>
          </a:p>
          <a:p>
            <a:endParaRPr lang="es-CO" dirty="0"/>
          </a:p>
        </p:txBody>
      </p:sp>
    </p:spTree>
    <p:extLst>
      <p:ext uri="{BB962C8B-B14F-4D97-AF65-F5344CB8AC3E}">
        <p14:creationId xmlns:p14="http://schemas.microsoft.com/office/powerpoint/2010/main" val="3283211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1000"/>
                                        <p:tgtEl>
                                          <p:spTgt spid="3">
                                            <p:txEl>
                                              <p:pRg st="6" end="6"/>
                                            </p:txEl>
                                          </p:spTgt>
                                        </p:tgtEl>
                                      </p:cBhvr>
                                    </p:animEffect>
                                    <p:anim calcmode="lin" valueType="num">
                                      <p:cBhvr>
                                        <p:cTn id="3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584176"/>
          </a:xfrm>
        </p:spPr>
        <p:txBody>
          <a:bodyPr>
            <a:normAutofit/>
          </a:bodyPr>
          <a:lstStyle/>
          <a:p>
            <a:pPr marL="0" indent="0">
              <a:buNone/>
            </a:pPr>
            <a:r>
              <a:rPr lang="es-CO" dirty="0" smtClean="0"/>
              <a:t>La Biblia no enseña (en ninguna parte) que el alma existía antes de la creación de los peses, aves,  animales o la creación del hombre.</a:t>
            </a:r>
          </a:p>
        </p:txBody>
      </p:sp>
      <p:sp>
        <p:nvSpPr>
          <p:cNvPr id="4" name="3 Rectángulo"/>
          <p:cNvSpPr/>
          <p:nvPr/>
        </p:nvSpPr>
        <p:spPr>
          <a:xfrm>
            <a:off x="179512" y="3068960"/>
            <a:ext cx="4572000" cy="3046988"/>
          </a:xfrm>
          <a:prstGeom prst="rect">
            <a:avLst/>
          </a:prstGeom>
        </p:spPr>
        <p:txBody>
          <a:bodyPr>
            <a:spAutoFit/>
          </a:bodyPr>
          <a:lstStyle/>
          <a:p>
            <a:r>
              <a:rPr lang="es-CO" sz="3200" dirty="0">
                <a:solidFill>
                  <a:srgbClr val="FF0000"/>
                </a:solidFill>
              </a:rPr>
              <a:t>Génesis 2:7</a:t>
            </a:r>
            <a:r>
              <a:rPr lang="es-CO" sz="3200" dirty="0"/>
              <a:t>. Formó, pues, E</a:t>
            </a:r>
            <a:r>
              <a:rPr lang="es-CO" sz="3200" dirty="0" smtClean="0"/>
              <a:t>l </a:t>
            </a:r>
            <a:r>
              <a:rPr lang="es-CO" sz="3200" dirty="0"/>
              <a:t>S</a:t>
            </a:r>
            <a:r>
              <a:rPr lang="es-CO" sz="3200" dirty="0" smtClean="0"/>
              <a:t>eñor </a:t>
            </a:r>
            <a:r>
              <a:rPr lang="es-CO" sz="3200" dirty="0"/>
              <a:t>Dios al hombre </a:t>
            </a:r>
            <a:r>
              <a:rPr lang="es-CO" sz="3200" i="1" dirty="0"/>
              <a:t>del</a:t>
            </a:r>
            <a:r>
              <a:rPr lang="es-CO" sz="3200" dirty="0"/>
              <a:t> polvo de la tierra, y sopló en su nariz </a:t>
            </a:r>
            <a:r>
              <a:rPr lang="es-CO" sz="3200" i="1" dirty="0"/>
              <a:t>el</a:t>
            </a:r>
            <a:r>
              <a:rPr lang="es-CO" sz="3200" dirty="0"/>
              <a:t> aliento de vida; y </a:t>
            </a:r>
            <a:r>
              <a:rPr lang="es-CO" sz="3200" i="1" u="sng" dirty="0" smtClean="0">
                <a:solidFill>
                  <a:srgbClr val="0070C0"/>
                </a:solidFill>
              </a:rPr>
              <a:t>FUE EL HOMBRE UN ALMA VIVIENTE. </a:t>
            </a:r>
            <a:endParaRPr lang="es-CO" sz="3200" u="sng" dirty="0"/>
          </a:p>
        </p:txBody>
      </p:sp>
      <p:sp>
        <p:nvSpPr>
          <p:cNvPr id="5" name="AutoShape 2" descr="data:image/jpeg;base64,/9j/4AAQSkZJRgABAQAAAQABAAD/2wCEAAkGBhQSERUUExMWFRUWFyAXGRcYGRkdHRgeHCAbGB8dGx0cGyYfHx4kGhodHy8gIycpLCwsHCIxNTAqNScsLCkBCQoKDgwOGg8PGi0kHx8tLCwsLCoqLCowLCwsLCk0LCwvKiksLCwsLCwsKSwsLCwsLCwsLCwsLCwsLCksLCwsLP/AABEIAJQAxQMBIgACEQEDEQH/xAAcAAABBQEBAQAAAAAAAAAAAAAFAAMEBgcCAQj/xABFEAACAQIEAwYDAwoEBAcBAAABAhEDIQAEEjEFQVEGEyJhcZEygaEHsdMUI0JSU2JywdHhFYKS8DNDc/EXJWODosLSJP/EABkBAAMBAQEAAAAAAAAAAAAAAAIDBAEABf/EACwRAAICAQMEAQMDBQEAAAAAAAECABEDEiExBCJBUWETgfAjkaEUYnGx0TL/2gAMAwEAAhEDEQA/ANcr5ku+lGhFkPI+IbWYEFSOv3Yap9n6ZelU1Oe5EICxI6SZ3O98BfymG0IpI0+MEDrcmTF/ngvw/NMsrExES4MibkEWj930x56ZdT90ofHpG0x/7Xcx/wCZuAdqaD/4z/PAvL0dPDsy5J8SiLnky4lfaJVWrxKsSdJOgBTvZBB28v8AviVnsvHD6qiAq0oMi5m4NtrrucC7En7xyLt9oC+zjiBp55G0CrcJpaSPER4oHMAE3xv3EqgWlVIDKEEmZAP9RHPbHzx2HzHd5ikw0kmqqjVIUydPiIExe8Y2ftIK9RHDMlLXl2Dozf8ADAIggizGdzaAdicFkNUxiWW2qZS/FB+U1XcSdl3sQeUEXt9fTAPL8RCZzvKkgK7Np0hriSAVJAImN+mLJ2c4JS/L3pZkwqqxBLQC6kRtdhPIXPlirHhwr52rTBgl6mjYSfEQCDsI5YMOKP8AiaVJ4kHiWdNRnefiaeQ3vsLD0G2HezXFjQrCroNTQJjWVjlPnvtgdn1KFlO4MGPK2JHZ6tTFXVUUkAWI1eEkgBpUgiORmxjFANpJmBDXNSyHailWcCkza9Op6ThgBA5EEgwDgT254lU/I6SNIUVAUvzAOrz/AEsSMlwpqdYaqalFUtTqAyVZrMpNi25F7cxiH2vyi1lIFiACPW30iMecAv1BUvQkp3Tv7Jc6wbMeL9Tn/EMaMM/Ia/URe+Mj+zt2p1q6t4ToU+zEfzxpaguura+9vuwOdv1CDOQCrnGRrAU9JUkyWJ8ufyjljF+OVf8A+mvBMd68f6jjV6NUEmTEGLbm+w/vjIeOmMzX/wCq3rucVdNsTF9RxNM+z3WeGVj3mmKjrEjxalWdyOROOuM5s+ENCnUgPn4hisdkK1QZSoyr4BV8TC5EqANQ6WMH1wZzFYOKdoY1UAPuenlzxLn2y1UowH9OFs7ml/J6/imKTXkxsTaN74yha56n3xoHFck7UarX8KEHoDB6DGaA4f0LCjUT1m5EtvYisTXcSb0zfeLre+H+I8OdKbPqldDG0zvF72EXnAHs5nWpVSymCENz0t54KtxQ1KDhiw8J9GPl5Ya4YZNQ+JMGXTpMFZDMEOJJ+Fhv+6cS+A9o8xlqqNRr1Kd7gMSpHmpOk/MYicJyTO4CqTvyMCx57YJcL7OOKyd49NQCDE6yegCrJJJtGHNlVSbMFcbNwJ9C9iO1oz9FiRoq0m0VV2gxIIHRhfyuMe4yvsPWqUmzBSqra2QkqlQ3AIj4BGFgfriF9J/Uv3Z4a8wZ/VM+4xcaeVUCwsbxy+Q5Yp3A27vvHNoEfUYtdbNaaGqQCVsTeCRa3O/LEXT1R1eJR1X/AL2mLdrqA/xfNP8AqlR8yizhsEVqdan+kyhU8USTIgrz9eQnriDxGqWrVGZi7ayGZoDHzIvy9sE+HwlJy5cEkLExA3EjpcnzwL5NRseYag7CUenwmuoGlDAb4hBU33BBuPTGrZYt+RI1eqawelFJlZpPiCsGDnxdZn0AxWczkw7qAwVAeQsABYD9UD64KcE4OauUTMh2GhnplxI1qrBVkMbCG0woHwzzwx+9D8RhQBh8yqZLtCKXFAahDgSisNIi0AgSRq5RO/PnitAVamedaAYVGqPpEgN+lNxz0zJHnjrgOVGZ4jQpVmOmrWVGPMyYieU2GJvZbJh+LoksFFepBViDCByL/wCUDzvhoRUtv7f+yYknt+ZD7Udn2oMAQEVoO8hSQTp1H4jYm0gSMB+D8QqUaoelMzdbw3kw5g9Ma7xzgVHNQ1QNqCMinpq5gdRvgZwLsjToNUZ6xYFRKFFh45HnvflywCdUox93M3J0zBrXiF+xHGkzNBB4yadQIe8CghYLxK2IAAWTe3LFZ4xntbVnAszTHztHSwwcqUqWUytRqahVQF7TDFiqW+f3YrgqLVpkoQVCz57gR5b4nwuGcuBQuUFCqVe857MZuazKd+7N/Rhi4ZXipXSsCVm8byZv/TGf8OlK8jmCPp/bFhoVyTeRhnU47axE4n2qM9mOMM9N2ZgCjkXN29Bz88UjtC85mqf1nJ98WjsxkYWt/wBTc8pB3xVO0KRmaoH63L5YpxH9VhAyb4wZZ+wWfqClmKAY925Uss7wCL/L7sHeI8OZDTaLF5ufI7xiq9g85oNawMqPlfcYtuY4h4hYN4tjsbc8RdUxXL+epRgW8YnudoN3Dk1FgqxALfFAPvjLNWNLzpWqpQhUhSAAIvBI98VvszwdRT710Du090hMAAbv53sPQ4b02RVRmPxBzYmdlUTjg3Z9kIqVjoUqfBH5wg2mNlHmcEqfDaNhqUCDAYM8WJj9FZO3TBLLV3cVVaoSXEsN2YoQ252MdZP0xDU0lpPpBDyPEzDUFO+gQIPnvjDlZjdygdGiDuE4y/FqY8NQF02IJsB6KQBb1w5kqgSq4RVQwTTeZ7uPEGmYgrbVyBkY8oPTqU2ZyrOpGknTqIvMiRI2u04dyVTWrLWIGvwI2kArA1TMDwWC6fMG0YyvUcukCHOA8YrKGpgs5UKxMFh45gL5AAX5knphYb7L5AOrFtaMIXSBeAWILCbWMfLCwwXAZQTcv2faKZUHf67Yt2bypegqAA/ACD0BGr56ZxXMlk+8fxA6f74tqnB4Uux7nmZ8nHxPnztBXFLM1knVpdkBgAmDE22jlh2vmycuBZmYzI30i1zzkzf93zwC7W50HM5hp3rPy/fbBhtKCiANR7hSANidIY/MH0wC4hdx67QbnaFfQERviA9RJJHlFueNC7H8UD8LqZV1/OZcCTeKgZ/j9dUg+gxVK2c7tTUgsLG3S5m/QHEvsxnzrzAYx3lIACLfEri/Wx5c8Hl2QiGFtgfkTN6edOXzqVBvRrBo/gef5Yldkc+Ezy1WbSFFV55CadQj6kDEXtHlSldjG7E/OScQ+GKC8MN1YXEwdJg/IxigUyfaTNeraXns720ZnFOoo7uAoe8i3PmZPli4rlwxdbTpkdMZvwvKshBp6CttWrnvzv8AdzxdMhxIaZPxR1m3lGPK6goD2z0MauVOqDu0VfvMu1INBLDcWsSwA8icVLhofLrmJGyRf3/liycV8d7RqJty5X9vvxBr0tdJ+ukietjh2M9lfP8AyJO5MhcGzi1KiEH1HMcvmMH66mnpJBAYah5jr6WxnfDHKVqZ2hh7SMaO9ZVDAhTqESRMXmR0NsOzgK4+RJcYJUzjhzBO9IPxwZHz/rim9p8n+fcre4+4YtSm7bAcv7YF8Qy+uoT6XHKwwWE05v1Cyjs2gTs9xDuWqHqnLyIOLBQ4vqi0TyPn92BtTg5YnSLxyvO2IuXraGHeSSG+EixA38/lzxuXEmQ35mY8jIKMseWl3AZtIWWZjuqgST7fWMSu9HxuANPiRAQLILJA6C7eZIwT4flVelr00tNQg/m1dQwkEAyxm89LxM4h5sUqNQhkBpgEncmDExsASefIXvidkoy/CQoLGAOI5iKiPR1KpAaeat5Hne4PnhunkT4ixk/ESbyOZ6zgkHNWoFy9HQgAEKS2q25ndvIYN5fhCLT0FKnei5LJciTJFjq9ScGMmgUBIM+rK1k7SiVaDdyzaTplRPI35dcGeydRO4q94SVVl0rBILXI/hUASY+LbHXFMq5y7GmoKFxICw4Or/mct7DTtscQ+zuZfL1GpkLpqlZ1AEWaQ1xa2oT6dMUnuQ+4GJwjgniXXsnxAUDVDkuzhHJW8zrMsTzPTlhYj8KpwzmpUbUQIYLOpAWCsdobeRyjCwkD8uWs28138rVELMwAW5nf09/fEHM9ucpSYFq6TExJJ63AxGz3FKObRF0aqblgdUiSsjl0ItPrjN+0vCFy9UKDqVtgbeQnTHucRjC+kOT+0QgVjRlMzNA1qjNqXxMTEMdyTyXFuy2bCUsurFajIukmYZSSwG4kgLpHPAevwwrWUydLMBaQRNrH1x7xHhTKJ1yL2Nxi4MBD0GdVSQpWSStUKbESszMdCMFeE58NmW1ggLTlFkgSOZEXgT0jFb4fm6gFVFgNupAvIMW+RxI4RxElgX8TryO5E3F+fODjMvcpAmqaIkrjmWVnZTEgzHTzjFefg/dsH/REkyYgR9cWHJlHrVGixBc3J2It5WkYiLVLByRYXabgTbn12AwGMso0yd27tQ9/6kbhvFECkGxYx6SABPz+/B/hCLFjqMHY7RAxUxw0VKoAmGIm9+p+mJ/A+KtlNJdSyMCQnMauYtYHpzwHUdPqU6OfUdh6uj38e4dbMK7Mosbhov6agBv54XD8whJUxBJBsZIIi0D+WA3+NilXrMVYd4ZK6hAneSBuBiGeIhmlTAub28x6n+uNx4G48QXzLze8h5fh/iGqfCdx62OLFmq6tDa5nYzbAfh2Uq5mr3dFXd3nwibxe52AHOTtzxrXZv7HEUI+eqB3m1KmSB1hn3b5ADzO+KcmJsh/xELkAma5HPAEhrgnn/uxxPOULnUJH0HTnGN04FlKKIv5PRpU0MmUUCBykxM9ZOM7+0ruq1V1gErEtElTJmOkEbdcc6aF1XG4zrbTM84nxRqYikm1y94kdI8+eGKNZcyrFlh1uY5TzHOOowZfK0CKgYOGFokljaQBNxvidkOza5cM7oQ2khZIYgGDeIBPptidWWuDcdlxkckVGeA56qydyKndIi3MDUJO6nYSCbmYjDPH82Lm2lz3akAGxJOrVubAREb45yzDvG0ie8BG9uk+xJ+WIPautqqqFMooGnzMRJ87DD1Qsa8QGzBcV+TtI4qlFhmaFawBW5O/0xPy/a2ogKU3LCLMblVE+G998V50kEkyZxKo5LwaiG0kR4Rc/wBBg/6YeZA2Zm2EN/4qjhEYeJFEN53ZgRE7nDRzC6piSIF42M8t+eBOWUBlYEwTB6jr9MOVAQWifDzmSJtfyM2wJwbwfqNVGXXsvlge8IzBAkDTtEA3vYyIv5YWIv2coWWsWUsJUDygGfpGFgGUqaueliYMgJhXgTxX1B/gUkpPxAvc7/ogz8zh7tTT11Sd1AEE7Hn/ADwKpcOagVqMpLGxF7A2I9SMO57iDBBrXVqdogbKsXjpJI+WErkBFCBhNm/UD9/46a9KggeQIv7DBLjXEKRYibdMVbK6i7GGDGIIIkbmNJ3mRfyxLGUYV6DVGJ1VlWIAtzM/xQPfDCo2EIdRuROVpCnULTyIC7b7kzzxHCE1lIET09MdcRyTPVcLcqTN4LSTfDuSyTipKqYH6zAE+Qk4JWAFkzHYBq9GPUqUVagH6SEepkE/djzN0iAKahiFu0A3Yi5+Wwnl64dOT1SyEht4O4OOeI96qAqhAWAxYyDM3km29rY0KeRAemHzGMvQNOakeJV8I/eaQPmBJxFpZZh4oZqrnwg30/vnz6dMGskSRqJJ1iRGwFotp3A6n+5OlwkyTLkHfa4PoJ2wp8oB3/PiKAHAPH+5Qnyh20k++PTwtwB4SfK5PtjQa3BAACAQZx5wzJla9NqkaBUUnrAYT9MMTqgeBEHCZb+xHA6fDaS02Ve/cfnGZbliA/dhp2QdRcz0xYqGcc1VeoKY1HSo1khVNiRa7HqT5Yaz+WNU1CsEhypFiGEyJBjrIIIN7Tiu5lKlLSqMyM58KklgGkXBI+hgjz5vZ2BlKIpFCG8xVOVylOnTGp3Y1CNrSXPpYAYpXaOkGzTabB9NT01oDA6nxHfGhcZoBqFRk8TMukH+IhSB06e+M14m7K5DG6qBc87gT5WxrKRtDxte8lVFFN9aoAzqBqFyQAYtgbxolpvOqw08xe8R9cWDLcMbu0atpDARvNtwbYi1Gg/CpiYIkQD/AC8vPHn6gDfNTjvKXlsjFF3OoMDY3+gj6zgTUyTOdj5n/frjRquatLKoBtHlHTbzwD7uhquTPMyZ/wBJt054cnVnfaIfANgDKe+WYXIPqf8AfTD+WzSdySTDgwAGYSJ2IG9sEu0FSkfCjMZBJtFwQAPSTPyxWhlyV1bLNsXY8mpbIiwmgyTTYsbKdKjy3PPE45ZhpYC5S49xfyIAwJ1qs/nRHkrH+mC3Ds4vcgAk6WMEjTvBiZPPA5GoWIBW5dexGTKUmZTp1mYM+YG3388LC7M5gvSgQdICwTDLdrGxnqD64WJtd7y5XCgCoaHDKtZTqYRyk/firZ8A02qRrK6lB8i087T4jGIvGePu9NqKvBLkP6AmAPYXwxw3MD8nrK7iwDAc2kHYfIY87GjDuPv+JmLKN19j+ZBo5jXBClDPMjBHN8OK9yzGIBqEdCTIFvQHA/hHEaQeagYqpBCTYkTv5W2wqvGHrVSxaNR2PL+2KWLDiTqQBfmT+I0guYqEGNRHKd7/AM8PcNpE1VDGQbGLTPy64Z4lnPz7BCCLEew5ctueIZ4g6/DvM/PEzaoWU25Msg4MzVCtNh/CsEz15W9Lb4Yq5Y0XU5lFWSAGawcLJAnYxM6TiTT7Q1HTxVACQNiQf679MN/4q7DSXLJOnS6TFzc6t7c8Mw9RkTY8TrXxIxyFQqtWnemfhZTYgGOXt8sTsvxOpTEEgjkJOGCysoCtUhRAUDwgDoFtGH+HcLepcJqDdZGFkavEwKb7YRyPEw+4NhJJNhh+rnKRMCJ259OZ+mBEBGKFYSJ1lTpt63wNr5XLarFDYG2sdR8oxowM3BqWowQUy2T81NO4K5akHZgni7sMTIYDYGOY5HnEcsQ3NdkEU2XURJ+EATvAJN+m+A3A+Kfk+X7quoNBpILSWvcWsSOYIuPOMGMvx01RNBXebcgOl2t9fbHorsgBMXRskD94XyWYdVqpp1XaooB+FTePm+3qcZ1xmi1SoJJLf8xbkqRYX5mDtiuZnMVm486loY1NLGQQFCXiSAQFuAbTjQslkctQQorM0Xmo0s56yJA9MHmZlACnf5mYVBJ1D9pVv8TdARqYKP0CNvfyxPdPApqsxLCdEwFXcCRucGuLZvLmioSnDT4pEyI9t8AgwqvpcmwmRawgX+7HnFTfNky0qrGyOPy5X+LEK1qh0EkDVyj77YgqDsu7XuY+X98d8Yosc3B1PT5LMBZkR6A364cFNUsVAPM35nrPLDQoABuec2LVkIUVUAccBGkrMm0b87R8zhunxQowAQyggTy5WGLM2VtMrpGxY7DETO5Bb6lRiTyt88Px5woCnxFGxtKxUqmq7QLwSeQHmZsMS8lUpU18T6iDOlFkGxBBLEDnyGCZySshGklZ2kAg+Tcj6yPLA+hQSnVCmGXVcKJcqehNieUA79cP+oMg2g3LdwLMaS1OoLoiQZN1OphcbiSYJ6xuDhYgdlCjvXk6tOlQx1XA1wfIxEjrOFgCqwixkOoLyygmZx4aulF8M6pY2vAsBPufbHedcsxVVOqSojy38htvh7MMqkwA5SKZJYhZXwmALkapuT8sR0aswIISo0kLTt6cjgzwnJsylm57WknrPQY57tQocjS3QEx85J+mHaOZXTJRgf4rHp6c8LyMWFCdPaeWXUYA9fvwq1CFJiw/36xiJRcipMnT0t6xtfD9fMMFP5u53t7cjbC9BLcw1UmFuz2XNSy0+ZlxpOnkDflf1xYsp2Vp3WpUYsNzqP1vvedhiJ2I4szKabUjB+IrAgHmV/3GLLk+D06RYqkE284F/wDZwVAGiJYmIAXI78JoUtLeJY5ht/WLHEHP8fYjQilR1iCf7csHFoqKokD0Kg/KOvK/XAvOKtOq1MqQohkYgeIG+wtY2w0FQN44KblbzNUuSHJUDcwZJ6KP5nEPumZe7pIYO8Ay3rbl7Ys1TKUyC5J0gwSFnfYE7CfM4g5jj2Xp+EPC81Wb+vMn1tgw4X5hFC3xFkuGJS0Bya1roQdK84UzJ8+WCbcQaoGNNQFSxiyUxynkPQXwK/wfMZiKtV2y2WPwqT+cqDqFGwPViPniHx/jnd0xSpDu6AMhB4i38RPxEm5JwLaidz9pq6QNh94I4jnVyfGqNYsKqnSWJWAZBptAM2G4J6YunGO0L1AVJGnpYDGS9p861VqZbfSf9JNv54sPAcxWZadYJ3gURp2GoeGdjJBE364oyKSqm68RGN1DNtfmGKufqsAtKk9Vgbm6qo5STAw4+Z/JqTtXdWY9AQAOSi9788C+LcazFTwKO65NeSfIGLCMCF4QahBL6mPI6j12J8sI0qOTBbqt9t/4nlDPucz3pWx2BJsPl5zg7mIYq42I2+ke+IVPg1YGyE2mcSKFBlpeJXGljM3iYaQIEg3kfPqCQYNsKicbMGJbzB1eoxaCpI6f0+WGy5vupU3BEzy9fKcSXV2JK/DPKD85iPbHmZ4fK/DVBi7Bi1ulp36RaTgwnENwj7kSBWrU3uxII2lZA9t74YFFvjTSxAIIG6/vDyO23kfJ/N8OBQaCKg6TBHUbxPkwGIeVrzYf8RTCzZiOnQx5/wAsNVfUW2MCFezNQs1VtXiOmSAb/FB236+c48wQ7HZR6prNSWPhDi0T4jI9ZvhYcL9RNThAFYypu0yJMqGliPUiD898NfkBJMRDSSepJ+lzhlKzhzB+HURPqR98n54JU80GIZR8Tx6Gxv5wceU9jiZI1XK6SRvBmT7c8O1MvRgMdQgXFzq9L/dh9kLG52Jta+JAyDMpil4AbuzAKDyBJIAk8tzgFY3U0EiB6JoidOsEzIHIeu0RiVw1IB7svAMiQDqn5HHHEeIJl0IPcu2xWmQY/iIEE+Qt5jFczXa2qwhYRegt7xi0YGYb7StMwUfgl8y2Z7g97UYrEADwAmZHwiPK+DWW4ucwkZfMJRII8JanLbG5DMY5RbGKtxBt7D0Axz+XHnB9R9x5YZ/SLzqNzG6lj42n0LlqFTSTVVddyAs6fL/tjH+H5XPZvvMxTqM9RGhgXOqTJsCYibR9MFew32imlFDNOWpfoObmn5HmVP0OPey1dmr5tqKnRUad9MAsSJJ2sT8sCFOIG95zuGow3wPibVKNZGWQy6ipmadSkJKsp/RKkwfbniBmMxk6Lz3Sa1YW8TX8lJ0++HM0O6qliwJi5UzqG0NO8HA/PGloNRk8O0gRqP6qmIn7hJxOp1EBYf1xW43hHPdqHrS5ZRJjVVYz8lAv6CcVTiPEEDElu9fzBAHkB09cDM9nmqNPLaBsB0HRfL5m5xECYsTEq/JinzswrgT2oTUYljLG/sNvbli/djkX8kCsQJdovyt/PFCpUzc89h6m2LRk8toCgq6mInlJk8sZnPbUWj6TfMJ5oU1MDXuTMqR6zeRiRlsy2Xp6hLavgRjHSWP8l535YEHKhpUN8U+p6gdOuPDWIkPUBuBAElTyBuBB2FziLTqgFjdx18/VqayKhIO6OSIPQEEMv1GJHDeNzKVYBprqhiARp6EmGBmxnA2vmQ/jQMCtiY5b6Hgkj15EY5pU1qHW+rQD4QLMpG7A7agRt0HnhqIAbIhBzfMdo8TFNiTSfumJKyACvWOZFp5c42wSqZqm4FSm2oCO8X9YfrKOZUe4kYA5vjk/m38RBtVTdouGg8xz+eGaFakXUqSmqxixpv1H7p5jzxQxI8TS5B2hisq1Nbgk6btUVoIW0EdY5qd/piu8RUySSCCfiAj0aNwDz6+UYJtlWUPcalU/+8hI1K02BWBf06YGrXEkEGBKkWtqJ8NuRP19Rg0qtQnM1iWTsVWqDvSp1E6dVzIPi3++fPCxG7HUBqrANAGmPSX+64wsFqMVIYMkkgyLkDlcTHlBBGHso8qsD4akzPoCD87j1OF2p4K+QzdfL1FMiTTY81mUZTzBXwn/ADDlgTQzhAIGzEMPXCDihVLblMuzGFNi5F+UtFz7YF9sOJvUqKuqMuhZKCT+irGmah5FnZWM726CMSeD52yEneJHTn96j3w7x/g65hqfdvpVEqAmN/zjVFAjmRUKztK9MDh0oSWg+ZSqtTVYDcQB88Rmpkbgj1xoqtTVqndolMOEUgC4CgCAdwGYajESTfDPF4dBTE+NoP8ACLsQD8hPnhn9RbcbQgZn5GJ2S4JUqAFQAp/SNh8uuLe/CKenSKagMIB0i02BnqCQcNcMIWjSB5CG9WJn2MYw57W1E24KyfZS8vUFuSi/1/pg/QyqIoADBef7xxHCKHsWjoOX9sTHzQC+Ej/NfE7M78mZqk/htCEepoDaSFRG2LG+p/3VUExzOKfx7iT12DOxaBC7AAeSiyjyAxaOEcQJpZldQJak0LzLXUfPSWwCyPD1dS7n4dIVIPjudUnkBER1OKcWlUNzDzAQpE7A4XdX8W/QXPp64t/5So1utNFi4AFptAE+dr4HZPLKlTVzTSoPVv0m+ROCGUUTOuN0OFd0O8ceMHwryUzN+ptiXWzzE321cvS334Z4hm51XJ8QPsf6Yid4NJHU/wBvuxOVZ+5pkmIQQQSSNW/QzAPvE+uIeZqArqO8FT7mJ8pER88cGoTPKdz59f8AfXEV3kfK+CXGbmx3L8U0MGgmTDDqDv8APn6zjvN1SKrMhhag1L+qTsVPL+eIDpj01DpCm4BkeR5xhpTzOnNRpK38Le6n+oMX5jHVFddiLsCpPUjY/wAoxwDyw5RA5mPTBGdJFOsukMrN3oUQLRqBIM22KH3xEcAhSBcA6jzn+kRh85eJYah5x16c8RCpBPI88aPQnQ72QaTV9E/++FjR/sa7ArUy9XMV0IWqVFMdQmqW9CWj/LhYOdNR7Tdjsrn0CZmmG0/CwsyT+qwuPTbGT8S+yPK030rVzETzal+FhYWDnRpfs1oDatX/ANVP8PBbI9hKK0yO8q+E2Mpzn9zCwsLdQRMjNTsDROompWkjrT/Dx032f0CZ7ytIULum2/6nUzhYWB0L6nTh+wFG472tERunv/w9/PHB+z2h4h3la5nenzv+z6k++FhY7SJ08X7O6Ez3la/nT/Dw8v2fUI/4lX3T8PCwsbpFTp6Ps9oDapWFuqfh4cqdg6JPx1duqdBf4N7YWFjNImzil9nlCIL1SD1Kf/jDZ+zrL6AO8re6ef8A6eFhY3SJkZqfZvlyINSt70/w8cH7NMv+0re9P8PCwsGAJsX/AIbZf9pW96f4eOG+zHLftK3vT/DwsLHATJwfsvy37Svz50/w8Jvsuy37Sv70/wAPCwsFOnn/AIW5b9pX96f4ePR9l+W/aV/en+HhYWMnTl/sxy/7Sv70/wAPFp7KfY9kZFWoKtYi+moy6fmFVZ9CYx5hY6pgmn06IUBVAAAgAWAA2AHTCwsLGw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6" name="Picture 4" descr="http://www.bibleuniversity.com/images/CourseID1/lesson09-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068960"/>
            <a:ext cx="3744416" cy="3046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028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fade">
                                      <p:cBhvr>
                                        <p:cTn id="7" dur="2000"/>
                                        <p:tgtEl>
                                          <p:spTgt spid="3076"/>
                                        </p:tgtEl>
                                      </p:cBhvr>
                                    </p:animEffect>
                                    <p:anim calcmode="lin" valueType="num">
                                      <p:cBhvr>
                                        <p:cTn id="8" dur="2000" fill="hold"/>
                                        <p:tgtEl>
                                          <p:spTgt spid="3076"/>
                                        </p:tgtEl>
                                        <p:attrNameLst>
                                          <p:attrName>ppt_w</p:attrName>
                                        </p:attrNameLst>
                                      </p:cBhvr>
                                      <p:tavLst>
                                        <p:tav tm="0" fmla="#ppt_w*sin(2.5*pi*$)">
                                          <p:val>
                                            <p:fltVal val="0"/>
                                          </p:val>
                                        </p:tav>
                                        <p:tav tm="100000">
                                          <p:val>
                                            <p:fltVal val="1"/>
                                          </p:val>
                                        </p:tav>
                                      </p:tavLst>
                                    </p:anim>
                                    <p:anim calcmode="lin" valueType="num">
                                      <p:cBhvr>
                                        <p:cTn id="9" dur="2000" fill="hold"/>
                                        <p:tgtEl>
                                          <p:spTgt spid="307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b="1" i="1" dirty="0" smtClean="0">
                <a:solidFill>
                  <a:srgbClr val="FF0000"/>
                </a:solidFill>
              </a:rPr>
              <a:t>Así como el alma no existía antes de la creación del hombre, la Biblia dice que dejará de existir</a:t>
            </a:r>
            <a:endParaRPr lang="es-CO" sz="3200" b="1" i="1" dirty="0">
              <a:solidFill>
                <a:srgbClr val="FF0000"/>
              </a:solidFill>
            </a:endParaRPr>
          </a:p>
        </p:txBody>
      </p:sp>
      <p:sp>
        <p:nvSpPr>
          <p:cNvPr id="3" name="2 Marcador de contenido"/>
          <p:cNvSpPr>
            <a:spLocks noGrp="1"/>
          </p:cNvSpPr>
          <p:nvPr>
            <p:ph idx="1"/>
          </p:nvPr>
        </p:nvSpPr>
        <p:spPr>
          <a:xfrm>
            <a:off x="457200" y="1600201"/>
            <a:ext cx="5050904" cy="2332856"/>
          </a:xfrm>
        </p:spPr>
        <p:txBody>
          <a:bodyPr>
            <a:normAutofit fontScale="92500" lnSpcReduction="10000"/>
          </a:bodyPr>
          <a:lstStyle/>
          <a:p>
            <a:pPr marL="0" indent="0">
              <a:buNone/>
            </a:pPr>
            <a:r>
              <a:rPr lang="es-CO" b="1" dirty="0" smtClean="0">
                <a:solidFill>
                  <a:srgbClr val="FF0000"/>
                </a:solidFill>
              </a:rPr>
              <a:t>Ezequiel 18:4. </a:t>
            </a:r>
            <a:r>
              <a:rPr lang="es-CO" dirty="0" smtClean="0"/>
              <a:t>He </a:t>
            </a:r>
            <a:r>
              <a:rPr lang="es-CO" dirty="0"/>
              <a:t>aquí que todas las almas son mías; como el alma del padre, así el alma del hijo es mía; </a:t>
            </a:r>
            <a:r>
              <a:rPr lang="es-CO" u="sng" dirty="0"/>
              <a:t>el alma que pecare, esa morirá. </a:t>
            </a:r>
            <a:r>
              <a:rPr lang="es-CO" u="sng" dirty="0" smtClean="0"/>
              <a:t>  </a:t>
            </a:r>
            <a:endParaRPr lang="es-CO" u="sng" dirty="0"/>
          </a:p>
          <a:p>
            <a:pPr marL="0" indent="0">
              <a:buNone/>
            </a:pPr>
            <a:endParaRPr lang="es-CO" dirty="0"/>
          </a:p>
          <a:p>
            <a:pPr marL="0" indent="0">
              <a:buNone/>
            </a:pPr>
            <a:endParaRPr lang="es-CO" dirty="0"/>
          </a:p>
        </p:txBody>
      </p:sp>
      <p:sp>
        <p:nvSpPr>
          <p:cNvPr id="4" name="3 Rectángulo"/>
          <p:cNvSpPr/>
          <p:nvPr/>
        </p:nvSpPr>
        <p:spPr>
          <a:xfrm>
            <a:off x="3347864" y="4221088"/>
            <a:ext cx="5640287" cy="2246769"/>
          </a:xfrm>
          <a:prstGeom prst="rect">
            <a:avLst/>
          </a:prstGeom>
        </p:spPr>
        <p:txBody>
          <a:bodyPr wrap="square">
            <a:spAutoFit/>
          </a:bodyPr>
          <a:lstStyle/>
          <a:p>
            <a:r>
              <a:rPr lang="es-CO" sz="2800" dirty="0"/>
              <a:t>La palabra «alma» equivale a “ser humano”, “persona”.  La palabra </a:t>
            </a:r>
            <a:r>
              <a:rPr lang="es-CO" sz="2800" b="1" i="1" dirty="0"/>
              <a:t>néfesh </a:t>
            </a:r>
            <a:r>
              <a:rPr lang="es-CO" sz="2800" dirty="0"/>
              <a:t>designa al ser humano como a una persona única, diferente de todas las </a:t>
            </a:r>
            <a:r>
              <a:rPr lang="es-CO" sz="2800" dirty="0" smtClean="0"/>
              <a:t>demás personas.</a:t>
            </a:r>
            <a:endParaRPr lang="es-CO" sz="2800" dirty="0"/>
          </a:p>
        </p:txBody>
      </p:sp>
      <p:sp>
        <p:nvSpPr>
          <p:cNvPr id="5" name="AutoShape 2" descr="data:image/jpeg;base64,/9j/4AAQSkZJRgABAQAAAQABAAD/2wCEAAkGBhQSEBQQEhIVEhAQEA8UEBAUEA8QEBQPFBQVFBQQFBQXHCYeFxkjGRQUHy8gIycpLCwsFR4xNTAqNSYrLCkBCQoKDgwOGg8PGiwcHx0pLCkpKSkpKSkpKSkpKSkpKSkpKSkpLCkpKSkpKSwpKSwpKSwpKSksKSwpLCksLCwsKf/AABEIAMABAAMBIgACEQEDEQH/xAAbAAACAwEBAQAAAAAAAAAAAAADBAACBQEGB//EADwQAAEDAwMCBAQEBAUDBQAAAAEAAhEDBCEFEjFBUQYiYYETcZGhMkKxwRRS0fBicoLh8RUjkhYzNKLC/8QAGgEAAwEBAQEAAAAAAAAAAAAAAgMEAQAFBv/EACQRAAMAAgICAgMBAQEAAAAAAAABAgMREiEEMRNBFCJRYTIj/9oADAMBAAIRAxEAPwD4cooouOIooouOOhWXAF1CMRxRRcK04iii6FxhAERoUaroGxsyQqFcldhYNQJyorvC4AjRPS7CMao5ivTCs4IN9juK0KELis9VTESv2RRRRaYRRRRccRRRRccRM27UsmbdDXoOPYwWK9GiugJui1S1WkWwtsCWLrUSoQqAINlqkxArbFxoRQxWtnjTHICQugK7mqq7Z3HTIuFQlcWnHQoVAoVhn0cXVwLsLTEFphE2rlNuEw1uEqmehix7QrC6CiVGIZXewaniyj1UBWcuMRiGuwzAuvXWBQhLHa6F3NQ3I1QoBKbJLekRRRREKO7VIRmP8qESs2McpIqoootFkTNuUsj0Shr0FHsdY5PUOFmMcnaVXCltFuN/sHdSBUFDsuNqdlfcUjs9OLlHnqYRwEOlTTFNsCVdTPMwx0L1EElFqoRCNE2R9nJUCi6FopFgFHBWaFHBDsdrooArtCqAiMC5nQhim3CMwJffCYotSaPVw6fSO1KeEpUamLiql3OldGwM7W9AiuBdXdqaQa2wzThWVKYRYS2WRO0J10JN1ilS1Ol9EGadUcUUURCCKKwapsWbC4sqrBqkIrWrGwpnYIsVqZRHNVIWb2E50NNVxUSYqqGqg4BK9D9KqmxWws63emQ9JqSmMrM2k+F345VaQVgxUPQiXXFaKEqPCMKaHUctTMqNLbAqzQuI9IhaxcTtnWNgK7aUo9OmCrtpQkuz0pwNoTfTUaEWqMoaLfRO540WDZKYBS7SrfFQNbKoqZK1moaKXShuCJCci72gcotESgymrVqKukJxp1Wi9OlBRC1FLQCmqFAHPopqvXZ7WLx+tGXWoJZzFq3bQs+qE3HW0ReTiSYmQutVnNXA1UbPJ46YQBWhcAVksplAScojCqPautRexa6YXag1Cjt4QKzEMh5VqdoEooo1NIw9JyMHoDQisCUx8g7cIu3KpTeFb4olc9lOPip0y1cwEoSi1qsoKKVpCM98q6IoCuwuEIhA7bVEyXpKgmAVPS7PYwW+JK6CxFccKtNuVy9A5J5UmcKs2nKK+im7OhKF3pbHzh29MS+GlqxWrXpQCkn0V0XvsDNjfpCATlu6MqVbXqq0x0TW1SJceOsddjDHyUZ1xCCBGFHsKS0melN0pevYOpcoEqzmqrgmpI8/JVU9sE8roCq4I1JuEb6RJKdUcaFfarNYiNpJbotnH0LPprgamixUDFvIF4uyrGoVU9E7ToqleksVdh3grgZ5auNR3NQgE7Z5zjTCNKNSQWhMUG5S6HTPYgomTbKrrdM5IS8Fr6AgKzaSboW6Zp2kpdZUirH4dUtsz20111NPVLaHQr3FqAwHqUPyD/xdJiDcJikycqU6CbYICG6H+P47+/QtUok8dE3pOnF7oKa0y0LyR0jK3dOswwk9VLlz8U0vZV8CmlYjqOkxTnthD0iwLuM4K2rxhc1rericLa0nw/saCex+q89+Q5jTKXK/6PC6jZkD3SdS1kjGI5XvNc0wDMRheMuL2HFsYCo8fM7Wl9CKx/YhX429UtTokGU823LiCMyU5f6eWNB6fuq/kU/r/TF43L9v4IttSQT2CofwrRsp2n1VTZywHqSg+TvsqeFa2jFhVqNwtGrZ7X7V2+t2hgjlPWRbR514HpmI4I1DhFZRVnUk10vRFGCpfIEHZRhVgIBELhXa2EraC/EVqbsoLWolNqxoZFNs0qLwGlJ3LwVR5KVqEoIjvY7yM/WtEcZVdq41EAT/AEealyOsYjU8FVYE1RtZSqosiCWbB1Ra9uAr21qSYAWjX0d8CAeFNWRKvZ6uPF+mtGOwLSZbQAUmLN0xBlbbqW2kNw4jCDLfrX2bM9aaM+6oNnceizvi7zt6Smbmg8yYO0ymNF0Rz3gwSJE/JEqmJbpiKlukkhM2paYIiUZlueYXudQ8PfFw3GwckLNoaG4gt2mfy45KjXmzU7LJjg9DPhjTmkH1aSfQpq8tgHQMGVu+HvCtSnTO/G5rhHUSrHw64PjLh3jovMeVvI3szLUUtJ+jytZh+K0c7YXrrdpNIQPaUxR0Bgduf0GMJ6i5rBDRifRbbdsTWWVOktmfqGk7qIkeaF4LU/B7j5x16L6yy4aRPPokq7GvOG5E+VHiqsb6Yn5m1po+beH9D2k7xgd1r6tpbPhgHgz/ALL1TtI3tkNiTkJbXdIOxrQCBESO6RlzU8nJsvw5Z6k+e2ukF2QOHZ7QtfUdIDWtdEL0+haKQwscOvKB46b8Ok1rR5gO3RF+TWTIkg6yTy4Hz28tgHF8ysz4Re6OihqP3GZzOFt6dYSA6DxnC9l18S7ZO4T9nmKtLaSFRaF1by4/NJ/AMwq5pNCHja9C9RnVCctk6W6JhZ1W2RxkTJ83j0vQoH5TDChPo+isxhTK0yXGql9jO1DfRXA5Xal9ot/W+tCxoorKSYFJcfThdz2YvGU96KBiZo1kvKvSGUNeuw0l9I+s6P4MiSRyfL8ltP8ADzW8jERwldN8YUwAXO2/4ZBKF4r8aNfS20vQk+nK+aqKt9tj+WXlpLorT8M05ggAk+/stOr4Tt3t2CNzwQBIJO38UfJefPiym6lTqbgXtHnZuAdP9hI+HPGTGXbn1BtbULszIaHEYA6TATsWGmv230Bl+X6PZ0PBVECC0EAdcqtn4RYw+QASZPyRLzxQxwinUbn1yrW2tCk0ve4GB0Mn6Lmk1rYhPMux6loAAOMEJUaWxrweYVbPxU2t+bb6eiWuL5m/yuPRI4Sno7/190entw0iAULUapBbRota6u8Of5idjKTYDnmMkkkNA6k+hjOs6wP4Sg+Jrr4ds+uHFlW3aXUnjkO/DsPdrpgg4VUxBDkm0aNak04eIOAegnui/wDSKQALuOeYXiPDWvXV3UbXuSadCkH05Y2KdSrwXPHAGee4C9hTrNfULY3U2sYRUB3AvJcCyBjADT/qWZIUPQXKta2dqspAHaIE9OVjsuQ2p5Z5yvQ/wNE9/uEC4tqbCABMlDy0u0Nik+uxyy2FvSSuXrREAAlcZUa3GR7JfW9WZQoPqk5a0kCMz0x81vCaEdqtopa2pBkhL6/YNe3I6JbwleOFqyZe47nEkn8ziYErT1RwLQZDdxa0SY8zsBoPclIrHM9IfN0rTZ4Kr4YpFxMZVqWlBrSOIWnXphhPmyCeV57Wtc2HB5BT5XJa7LXVv0Y1TTJe6B1KNp/h+SS4ZWe7xSA1zNsOLXAOnM91q+FfEwcwNePOxo80/igwjyTnmGypZpTUjN1poaCPRYFfRmiTEr013qTXnHH95SNTOEnHdwGqVHkX6bJiFepo0D1XpHW0GYVRQkwrPymbwn+HlnaK6JhEtNKcTlq9lStmxBTDaTQOEFedWtaMURL2YjPDbdswZS134f7BevocRAhOMsg4cKP8vLL2Hyl9Hy6toThmMK1tp/plfRLrTAREBYdejSp1BTcYc6OmBPEquPNq1rXYHGF2Y9Y7Rzn0SFS/e7yjhaj7GeRlCZpcGU6Lhe/YDTYnT04uEpgaXAJOIGJIAnsta0th35Sut2hLA0ZhwMH3OUM5nVa2dklTDZveHdNGwPgZA4MgendM39kCcHCU0B5o09pIzuLunmJnj3KcN009QFFSfyN7F72kIfE+CC+J2ESPSRP2W/oepUrhsszByCII9fksW8LCwh0EwYGcmMJHwhXbSBk7XTI7wQAWn3CascuG37E26VH1HT7RkdlmeL6IqUTQbw8jcf8AKZhZ9PxA0jk+UHjv0JSer6k0ta7cQXtBA7E8pcri9pCvidPtm5o942hRZTxAB+p5WtQ1SmGiAGtHYAAey8HZVxjzTPQ90za3svuJ4b8NozjA6fVc9vbMeCT2LdfpPrfw4Mu+GahjgNmMnuhVXtJiTj6r5rQ1wtvHVAS0Cm5sgchp8oK1/COuGrc1qlWM7GtbJ4aOfumVj0t/wz4+Ho97a1mu8pMHoUatpLXtyQ77hYrtSY0yZniB2XausN5a8iR+EiAlJf4LcVvp6Aau59s2oacBtOg5wn8IeS4Nz0Hk49Uq3xAalJgdDnubT+JADmh4ALvTDgsjxLdPqUagBL5a0Qcg7SSBB9Sh6Iw/wzN5JeQSfmSTEKiYXDYNJ77M+91J1atVbx8N+CJzPdKVdP3iDn9Vy6oGndl2Q17ZPMHBBCfD4W5I49yV4s300eeufDImYMImnaeKRLi4kQYBHA9F6RtwFm6uGmm7odpQznyV+tfZRUx/0jC0u4ipB/PkOxhoJgH1W866avJ6eJecTD8H/DnH6LeeRsmE/wAmFyA8Zvj2Wvb2C0D8zoJ7BPWVdrnNDTuDmuM/5V5XVrqWEcHoraIC1oduyJ254C5+Onj36O+Z89I9o+3yuupHusQarUP5iiDU38Ez7KL4aRRvY+L/AKdkSjrZO5rDljy09MwD9M8/NYd1fQDiCeEhp2qOFVzYw4gkz1AiVRPj8pbZLkycLlG9q19WeyGktIPIPK8zc29YOFVx3EEc5yOFv/xU9VR7ZW4snx9aQ141Rdl9P/CHcXcDAyeqpSpEKVnuaMBApW+ijRy3uDOeFao/cSTwuU67nCIH0XAzkdUTS3sDI+gtrUc/gQB3yUYUCfzIVldEAtcI7YTFOo0dcoa6fRPH+nK1sQJJWTUqEHyyt2pd4xHusO6rGensixe+ylJHbbUXh+eDymnagCWhxwBj0WZSlzoARnWBc75p7mdiciSPQ2BaSIK17moA3gZ5jv3Kw9MsdsZWtd2/lMZkJWTQhezz1zWDXGAPMCCeqlhXDDIxJ6Je+tfNGfquU7QnCzrXsp0tGnqetS4kO7RlaWm6wKhA5x9F5e40U903ZeHnlobuIb6Y+vdc5jXsTSR6O/1FrQYIMc9VhP8AE8YAVr7w69rMOJ9JWK/TiOQ76SmY5nXsltG1Vvi55/lAH1gSqm+CzNu48GepyAjNsispL+jcaTG33nHqgPrg85lCdZlU/hUKmR3YuGBhx1Tlu6REpSozKZtRHKK/WxsaFrvRXOMkghA/6G9uWmfePstV+osbjdJQqurU+5PyWzky+tAPHj3tsmm27mkl5xCNd3IBAQqDm1TiRAQ7uyyIKB93+w1dT0BvKMgkZWfQcQ71WjVAaO6zqTzunuqcfpiX3Wz0Fu4QJCdpsaf+Ehb0ZCepUO5Xn5NFSF23cj/ZD/ixx3QmERzn1n9Zys67qkO/uE+MSb0geX9N62pg5wh3+0EHuQDHPsFnW2oCMkBMtrsfh0HMjjlB8bmtsKtVOkbtPTGuAInjqqnSB1x6rR0quC325gD9l25cBw4fLcJ/VSzb3pibWn0Y9zpgDS4HgH7JPStK+KN3T5I1897jsa1zgeoDo94Wx4RoVAwh8bQ6AM/Yxke6q1qNiXbB0PDREmM9MdFXUNF2taRyOcFe/tLBrhJPHY5WdrNhty1oc3r3/VJ5MT8qb7PIWdhkGZTFCycx1RsGHCd23y+mSeVsWdhTqZZAd1Ak/stIaPI7OgjdDpjtwudMJ5JR84FGoazqYG4AGTGPt6p3wrpRrF8nbtdEGV6seGXsuG1Ia9jsODtx2di0DmfUwjt0h1K5+LTgNdh/mAbjswQJ9U13+uv8BeXfpiX/AKa6iCUappBaJkDC9Bb2xcZMfX9k+bJscT/pKTtiaza9nzPWr51GJEtmJRm2jHsDyAA4SjeLtLqjeGb9stDRENeXcweBHbqs3Q6wDDTwHAlsDcXSOhGRKqlLjsyq2ujPvHMFUMbBnmOiN8L0QKlAsqkVPM6TDhiB2ICMb1reSB8yB+6y6/nY/FFMI21lKXltAJBgwiu8Q0xjcD/4n/8ASXq3bajS4HH0/dImcm9tFrSS9mDYXBLiDnJWqWwzAyk7C2BcSO5zBH3Ez9VqOtTHp7/0VWalyAxLo8xqrSBuiO8KaXa7xPM+vC2byyB/HOziRIP7z9Am9L0alTdIaTIxOfrhOeeZx/6IeGnYjZ03MPCcduP5VsuYz+QD/SF1+2Ij7QvPedU96LNOUeU1C3IyRgpexoy7C9Bc28yI9iVn6bZPa8kggdgMfdVxlXBk7X7bGGNcOv2RBUPdWuKxbztHzBWfXugeKjR/pJSZl2P5aN200ZtWCazN3Xa6ifuHoGseHA2CCHtkbg0tL/aDH3XuNK11hEgU8Y4bz7BPXt22q2HbPQyZHrKnfkcX0Kq7T05Pl1zpFBzAaTg138jnHd75IS+j0qbX7a4YB/O8uDf/AKyvpLfhkASDHEOaD9UVmisFQXGyXBpkOqUww9pwqMXkct7Ay5eP0eftLSnE0XUnt9PiOH3TVTRDU87CwOH5dpg+i9o1zHtAMZAkTMY4BHKWptotdhoPqZKTSne9k/zt9aPL6bpm8EONJjhy34Z3T7lMHSTTfOI7hgn2M4XqXsoOO40wXDg7BuSTqbXO28D/ABNQpp/YKyvfrRWwbHUj2aPvKmsU37CB+EiA7fUa6T/kBWnZ6YxvRp9djf1T1xaBzIbg9xj+/knKJJazao+Zabqhtqzg7eWY3SATPcFxlw9V7yzvm1GhzDIPYtJ+WChO0tkguY2R+Y02T8/RNUNMZHkhs/yta39FlTsK7TC7Q/BBP0n9Upc2O0gj6FcuLFw6menmd/VZFW5fTd5g6PQl36oOLa7QUT/GbooHpx2lZniGxqNYKlNztwx8JrdweTgbjy0esrR02/a8Y3+7R+yPc03Drg9DKNaQp0+WjNstP3tBf8NzgIdsqOeP8s8pO6tKdInZTe0nkt+IGk+oOCtm2cGyGgCeQ0AZ745SGqW5iTUiehcR+6TVDce+WqPMX9gypktz6YPuAvKappjwfLGeJa39SF7Ks5s/jAjrI+6TunMe0yYxzAP2T4pT2W8qT1ro8BX0e4mOCeP/AGQ3/wAlr6T4bq/ie10/OiWx8g/9kf8Aj2iWyXMyOI+yc0rU2NENLoH5SZj0CLJ5GRw+in4O9oSdpG0y4FxB5MfTlX2x6LVvb4OGGz6kZ/VYtzdno3P9+qnmqyexkzou9oPZUpQ3AAjsst+qEHIj2yu1L/EiE74a9DPZvNqT/STCM35fZeXdroDeM/Kf3T2n+K2yP+0OAPeQfp/Vd+NfsCj0lB47CfktSlVBHA+XCxx4gpRLqTT1iRzJ+2YhJ1fEVu0D/sbj5pJc0YJkfskfDVPSB4v+GxegGQQIjMvbwvMXGhN37mP+GOrQR9ORhWPi+2A/+ICRHJZBgD36fdL1PEVF4Gy3DI7PJEfL3+yojBlxrrZy409NH//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2" name="Picture 8" descr="http://www.elobservatodo.cl/sites/elobservatodo.cl/files/imagecache/380x285/imagen_noticia/vejez_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3781007"/>
            <a:ext cx="3048274" cy="2714626"/>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10" descr="data:image/jpeg;base64,/9j/4AAQSkZJRgABAQAAAQABAAD/2wCEAAkGBhQSERUUExQWFBUWGBgXGBYYFhkcGhgeIB0cGhgfHCAdHCceGh4kGxoeIC8gJCcpLSwsIh8xNjIqNScrLCoBCQoKDgwOGg8PGiwkHyUsLCwsLCksLCwsLywsLCwsKSwsLCwsLCwsLCwqLCwsLCwsLCwsLCwpLCwsLCwsLCwsLP/AABEIALYBFQMBIgACEQEDEQH/xAAcAAACAgMBAQAAAAAAAAAAAAAFBgQHAAIDAQj/xABEEAACAQMDAgUCBAMHAgQFBQEBAhEDEiEABDEFQQYTIlFhMnEHFIGRI0KhM1JicqKxwRXwgpLR4UNTssLxFyRjk6MW/8QAGQEAAgMBAAAAAAAAAAAAAAAAAgMAAQQF/8QAMhEAAgICAgEDAwIFAgcAAAAAAAECEQMhEjFBBCJhE1FxMvAUgZGhwUKxBSMzUtHh8f/aAAwDAQACEQMRAD8AS/NPrktkS0SBcYMxktbBH8okLkdw+73cU7XUyZB/vLBM4IxknBIIgTAI1lTrbM0+nnAj04AH9AI541G32/eqJcyOCffJbnkHJydZFF8iVvRFNOBKvMnHp5ESfsQe2jXSqKwCGHpEyJJz/MbgVgYjgwrTGDoQvpZTkpyQPYmM/fjTBtPC1eo4ahReAfTcFWbhi0NBaRwANNkyU3oPbbqS0xaPTcSSZDKAbnNou+mcycgMZ7EnNl1wMinKucT2ZcRmMG7t7W/Ok+v0+slR1qBlKm4owtYCZ9wYtnP/ABOpdAABhaMTIbNpMCQQcTz/ALRmM0m1tMqmh2egWQvPqksYMCM3fBAxgH35nHOqyMllq4i7P1kfTE+kHnAGROdQdpWqpTBChkIhGZySkA4kBQCYLAwew13QM7EiIYi8LwIN2Q4kAH3x202M3KLUiO/JN3jMLR6ArgNBADHEzB/YEGP11w2Qb1KLrcsPYE/VyfscTrrud6QEB9S+o2h5E8KSn8gyRgw3I9tcNtuBa5nJtkREAST2iD8GcfOjhbgm+yUSabEEnj1ET/LkCOMxjMf1009EpUk9CG4PENDQzZeByBA98/rpTRhABy1meI9PM/EnXfaiqrgAsizK+orHacHGScd8djpGf031V2RDfS6mowGtCyMm6AGtA5JzjP2/QftOo0nNQ+XaWuJgi4kYJx3J9oBMaX6FeHCkyV7/AGgZ+MDXHb+JKFGr5bOFI9TtdAXC4E4mYMDj3PGhh6XHjT+Rii5aQ0PszQqoVyAFMAgZZWxPH8pOcH+mtt1uAXAlfSAszIUgZu4kEE8TidZuKFKtRq1KVXzwApBiQscgEYz7RP6a5Vti7KYAJYSTMEggXQOSbSxz8e41n9fTcZICSaOlajRfbXAqPTTYEg3Rz7ySbpjMT86hJ1aQlMFrVBGILNzmWMrhiP8A8a8r7ikyuquoMkKbAblGQAVELMKLvgZ1B6eCagKgSoLZkAx7kcE8A8SRo8Pp4vC+XjqyqIO+tWqvqYzBUnEzJuMjPJHbsfgzUokRUEVDczWkhpEMrSM84g95I+/HrmxrBgzKw9JcjlVt9JBA5mAZOJ++uW0BYl3gAlSokCSsieTKgsYMyYEzoUnNcY7/AHsrZJpbUkKCkGwmfYCCIkSBBBM8+8YAfqvTqtxYXlAwXzWHeQGiSThTbA+2mXptFBcSVHpMXCY5BgzmZGI9+db1KxNKwkSxpkEgALaIjMAdsx3b31MfppJu/BKs02fRFCtCGFSVBE+r05gZ+wiP9xJ2O2h5Kj7fy+2Cw5gxA9p+dT+neXTE3i4+xuhZGBA54nJ4P31Do9QcS0kkgc5HH/udavpqTlxX2SsuqJGyYGCcFTBBgicQDIByZzjOie2pkSVNxyxuJ5liBg4w3/tqB08gsYjJBIIx3IA7HM6KoCs9hHJ/79tHig+NZPBERq+xNSWheCB9UA4z/m/4JGh28ohPLJUFyTAuCjDTJ/QTJ+3xohXr35RgwAHpESZwJnhY/wCNBeoUyoecu0ZYYRYItUSYHxqpTt8Y9DAPUqAsw7E4jtM8H2GoFbZgH0icnJIgfHz+sa3qJzETz7T++i1XcbHZAJuWNWsy3EC801zgege33/qNO5KKLUXLSB9hH2ge+uiU7hP0sBEScxyfuTmOMa8PirYExa1MlRDICUnuILHgk4IHwYzrNwSj2mMhSrDhlOVK/Bz/AF1SkpdEcHHsMdF3q2W1FkYMx8RPMj9J57azf0SQRTVmXHBwT+uQO0T2951A2VRSSCZODkxJ+NTKu9NNRa3qaCEMZHOSCMTMfpobqWiiF+RkzVaCc4F5/XKgH7TrNSj4nPNSmSeBDSB+nbWabyl9gf5lHPQAMCGCgkwAMlYHB/l5+Cc6g16MQLTJJnn9ojHB/p7ZJ7dPkH1GCO45H650w+HulrU3DXAsPLRRHPrry5iZb+DTqCO4P66RFu6HOFKwLskNNkCsjqQtQRn1Lcqhlm0lSxMEEgx8y69B6g1NZLlnYlmYsSZOOTnjQp6CUqtRRUViSqgFbRAY+WSIkMRPMmYM+qBPKQkU4BOZPMds9saCcjV6eHtsc9z5e/2TmqLq+3DVabRm1RJEiO0j72nSTQ2i1ALsqvfE8RBP8o+SInnnR3ww1byKzGqoC06ysts3zTYoOwIuVvY8QedAl8bdOV0FrMeHYotgYYLYtMHJkDv9JGqVzSM/qIKM6QU2lKmtN0Fw4Mj0/b6+xUiAcyCBPOpux6c4YDy3KtmQOBHeJj79vvoVQp272sATm+2ajgBc2AoJRkAt9J5BnGpC06g3rkEeYXJBJPEkKB/MBbbOf5uPSNMi1FUUsDfb8BvedOZ09IkrLAAZP0kz8ewHuToYdsQDK4YAZ57f9/ro/utw9PbVKiLLopYQJVYPqMT9IBY98DggaHVN+Ku2pVHKK7MVm5VvMKQOAC4IIMDiNNTUdCljbTaIDAwZ5m3+gkfbJ1I88oQM+mAPUMxj/wAUx29jqFuVa8qR6jBPBwRIIiQQRwZyPfWU6ciJEDu2YAkkmM4AnRWAiftqReiYtHqmTyM5/cHGdQXVUBRkuLNUqXWXLznIn2x740G3vX6iVBS21O+qFuYmotgTjPpGcjv9tFaW53BoJUrKtNyxBg4IBHBBwYOR9vcaRlacdG3BFxlsK7fc1aw2hoM605qU6imUUgAMARwcAgd8n2Oi43bpbUtJtprTCiABBEGRPznH6RrXorhNpWrBbjTR3prMglKZLAdiLoBPaY99Kuw2+4qqxFStUd+TV+hSCquyRFkB5CDBWYgxIQjHj7l2TJHnLXgPPSZ5qHlmZoGOSTqZsi1MrICyc5k4j27ZI78zAgHUvZ0HsCtTTzCi5JBVWAhoJPN0wPc540G6X1pau4qbepTZbfQrhWuU+ooWPAkKTH0/vo8j5Li+jKoOTaRP6n0ytuzNINaJWSbRGR/eEi4GQBJgTmIhbvpz0IFQW4HqaIPA5GDk57/vqL0/qgAFUOQxIEB2hAfoQAHsgE+5medFa+8/NbPcozXNTF6tHI7SByYxiJ1nwtYnxSHv0/FXZ5R2aVKJqU6l+fUtpWOeM/GJGdRy2AewGTgAYzJ4Gg/grqcl6YqXX0yYZEAV14YQJPpIMHHPMaF0/D1bdUKtI1qzVSZPmlrXUErCKMemooxAmPtGyOXWySwbpB9/FO2p/VuKWATC1EJ4OBkgE8Z99J//AOpG5uk0aZScquT9gwZs/Ogp8G7iluBTroQkM19M3ggAxBWYkiIIB123/hCkDCVGLRgMBjE+w7dp0TzRi6ZI4OStFneEfEf5khlRgymHpmZE8e0j0nniM/LTWrFzEg9oB9p418+7Drm92DBkqsoYsIYhla3BlXnGeYHwdWf4Z8f09wqvXS1pse2beAbhIJGIlSeTznQT4y2L+nJSpDXu9uVDWgdp4AgQM9+BpY31dqlozZNqzxzn7xop4r61+XCmmFqKTE1Gti1VYDIIaQxmRAAbQ/p3XXqvZWoKITzKToAVYRLAG0BlM5GSG+NLUVF6L4Sash1trUJiDPb0nI+MZEag77e8BlYxag4PYQcnA+O2mHb7F6lqsWX1zjsOCoPNxiM4jiZ0q9QqtSrsrkQjFSp5Ee2P+SONTNaVMb6XcmBvElO9qYVSbh2Bk8z/ALDTBsfMWgqPJKEhTEwpNw47ZJH3+debSgm4ZgGllWYzhZFxxGYz8/bTN0zwu+4DFQFUGCWbE8wIHYEf+uhw2w/UtLXkE7XeMvqwYEHGe3/po/8A9aSoqiogtgz7riMEcZ7RxGdQOpdGq0DawHqGCDKnOYOJPwdcFpFkgBg4M4KxHGZz2gZ98HTWrZiNuv0KasnlQgKyeGnJHJMHg8DWa0/ISBczN35iPiMRx7a80+MWlRNFV7RcCZwX55y12c/4vnRXa+JPyNc1ARLUkIQoGuP8ZZ/wwrH9WkzEai9M6eXFSxrgjTafri1SABzHImcW/I0nbzdtVYsxnsPgdgPgDWaC5SZpyNcEiy/A1Snv97Wr7glnVbgvLNcbQ0YUCmIEAd17Y13q7GrRqGm/ebGH0v8Ab5/w8jv7lA8I9cO03dKrBKgw4H8yHDgfMGR8gauPxt1ltnRoV0pUdzttwIZagMEwGpuI/vISIIMWjjOtGTGpQ0DiyuD+APXpVNvs3axiKr2HAiACXkj6TBAEngn20kbjwpSSiW82SKZeYxgNgGQJLWr+p+2rJ/Dvrf5991tqgWmtaktWmtMWrSZGKSg5GGRpmSQ086r/AMXBrGWoCtak9jQeYNrA/IYAg+xPONBHC0tMOeTm22gfsvGRpqSyX1fLNNWuhRCqiMVA9RVQQMjNp7GTvTPGNWp/+4ZkSzDRTMLGQAAQp7RdJn31X9eqTE9tYlZgrAEwYuA4xxP76elFPasRyaLHX8W61ZHR0pKxnIRpZDh0+q0GwkTb7xaYJ23G7A8hosSlVqKIBOL70m4kFmTORwoxEHVa0atrA+2p+y6ywqK1S6ooOUvtBFto44Md/wBNDNKUfkvHPiy9Nr02pu6dNabLC302f6RHpcKABki54C4AxOhnXEbYJUNYrFgKw0ebLKAEkSxBEsIMLngjVc7fx7uqW48zbM1OAoFOb1aAq+pWEEkcwJ9tMv4weIE3X5V6bKwFElgrBrHdlLI2ZDKEzj/fSYQaVSJKnJtAKt41Ak0KCU3KhTVMtUVebUn0J9ws/I0R6b4zK9M8lnio+8/tGUPapFNnMH5JzyRI74r4HGt78R/T/v40+lVE5Nl19V8bqN7WoC5bNuKNMUzFtRlNRyn2axBP90fbQTpX4l0fWu6pvNQMhq0AtN4YDJSbQ2IkCc86rKpumZi5JuJJJnOdchWgzPGhaVFqdFwnxPuaKnbUqoBWqKa1LFqEKyjymtZvQGm7g5OPnzwzvHNKrunctVOz84kmbnvemDx/dQ/EkYjGlahtS/UNoKWPO29BmLkLFqWuzRIUA0ru+I7mNHqzbfY/w23YqHyKlFkRbWtyVIlm9VzYUgEnMWgsK4roK/KDh3q1VQi00mUGDGYxlSs4IjntqZ1msNrsKtdagV6tqIFUYzdBnAkKYxx/SP0SjdtKLMFEoHCjhQxLKAfhSATySD30M6z1/aPTr7bc1APJ8soUw9wDMYnFQgOyge5IkYYYY47yfBqnL2gToviGnRJdC3nFqcySVUGmDUZYiGNQWxM23Rzpi8NeJqbV1Dhqbu4Hm0yBdkH1ofTJiLhB95Ok0+Gqtzflo3aSzX0PXgQCWUetD9x3wTqJsd2U3FNnJRadruTPpAYXCOS2It9yNb3CL0I8WPm469TfcOHK0aiuaZX1FTa0PHdcwoDCPSMjXlOkPMa4RmfqB4HwBHGkvxN1eh+Zr1qLM9VqrtJixbiWJQqcwWgH1TE4mAW2v4jUDRU1VfzgoDKowzDEhicTzniTzrPnxdOI3FkUdMN1fC9Fty7b2n/BphYcu6iXIsAtImZzExB4AjUnxmm2ofkrFopTPmIoAlCsKCRYZY+s5ySc5jVdp43qVNyr1zdQvUtR5QKDBtB4e0n1iGk8jRfrO7UMz7Gu9baOyrUp1FzTk4DKwyOwqDIOJBKlnwwpw4sQ5e/kWJ1Tbiv01KlFZNNFeCowoUq4IIwfLM8CYEcjULwf1JapCEgMBKSYm4wbQe5A4xwdU/vvEdZ5UubAcUwYTHxwcCJMn51xfqbYA7c+x9v2GP399X9FWt9EWT2tPyfQXinfVNstK26ne5lmNsAATk9vVJ/yjSn1GkOpOKqlVYum3BJt85/LvYj++QsEkiYYRMAarfc+Iq9cL51Z6i0x6FdiwHxk/En30Z6f4nSlX2Ib+y2wNRyOTVqTUd/kqSiD/Iex1JYk9sqD4pUMviLc0+kbcpTa/ebhSt3amhMOyg9zlQTJJuOAsGPsPxGqVwkP5LrhklhTZpJZgV+m6eDgEDOY1XniLrz7vcPXqcucL2VRhFHwq4/ryZ1Bp1iONUoKqZXN8uTPpvcbtq+xLkqbVJAJUGQDcQZyIPzODoB0KiAGZ2hQuWY4VVEn39ydVX4V8UVEqKruxoswV6YtypIBtkYbjPxnT517qtHcdPqUdlUDw9J6jVEsqIhYiDm2p6iotEYPedU1xWiKPKXwHk8Z9NkhClSOXqFxP2lT/wBxrNVsnRq9QKaVWmQFAJNJMt34X/fWayub/wC42LHFf6QZQxUGYujJHcH7ezD9tKkgdgdOm52tqGpBBpwHUg3LghjEYEyc95GkUPp2B3bMudrQzdN6NRr0mmvRo1ouRWJAOTgtJVcD+b3GrLfY1KvhhlqoQ+1YMp5BUMGDKwMMvl1GggkY1SSOZxo/0vxvvKEqlZiGwyVIqKcQZDz+3GtLaE2MH4U9SNPqm2E4bzaR+zIW/wDqE6I/jJ0xqe4q1FU+VXNJlcD0lmUFgD2P8Mt+upGySgFSslBPzMQzUwYlhm1JsUmbQQAdPG16AnopVUStTZv4qMLhcVYFgSPSFLGCDke2kLLbpGh4q7Z86HZsaZqAegNaTjkiQPfWlKlKuc+kDiO/v8ab/HPgx9gxVLn2z21KdVltJkRaexYEx+xxof4apbWoGo1VIepI84vApgZBAuCngkq03DgqY03lXYnhuhbA1pqU1EieCLisg4JETHxkZ1HrLDEexI1YphfwrSJ3NOZicwJMAT9xPGM5xqf4rNMNTWnTFMBJJstLXGVPMn08HUrwPuV2u62tSpENVW4ckqws47AK5afcqBkGN/xD6O1HeVqTVLhRVbWM+pSRaB8gMR7C1hjSf9Y+MvY4+RQQ69J1oDGtidNFo8ZtZS5/XWpGvVEdp1VFD9t+pFKm3qVDbV/LVlJuDMYJaWHAJBYWnMAcSNJLVyxJYkljJPuTyfvnU7e71RQo04udVYhwx9CuzG23jgz/AOLQoPq/NjHLVFv7Px7tkppTFKubVURagEACc3+2qr6jvzVq1Kh5dmb9zMfp/wAa6PWPlZjuBAHbMe/Jn9dDydLjFLoPLK6Hb8KOoBOoIrTbVVqZAMTi4dx3Ud9bfiiyjfVCuPMsZo4JAtY8d3WfvJ76BeDKpG8okYIYEfprp413gqbyq6vepKlTngqCAJ7CYHbGir3J/BSfsBLtAj9/vrmDrw69nTLFnhbRvoFaU3FP/wDhdx91gr/qA/poAToj0mrazfKwfsWWf6A6keyIH363D64jWyc6gNkpTOPcjXTdVMH5Oo9NvUNb7o4H31fgPwcdYGzrwtrVToGwbCXS2h0J4DLP2kTp28P002S7s1K11XyWlKYBVTIsQ1GlWZmIBCqwwcmDCLsf/X9wJ1fPSf8ApzAUvyVFQVzegYs5BklyC4B99RyjFe4dFNrRXO165bSplmALKMl4mOY/XXmoHj7oI2O9amkGk6rVpXi4qjT6c59LBh8wD315pK9Mnsb/ABD+wc6qpSjWNQxUFNlKZk4iMn05Nx5PzOqwI1YX4heLiyflqdJKKtD1AsmYMoJOACRdgZ9OTGq9J1WCHGJlm7Z6o1YPg78KG6htVrruFpE1WplWQsIFokEHmWOCAMc6r9Br6J/Cmlb0va/4mqN//s4H9F06wBB8F+C6u13VHc7lqVKij3BXqAPVAmLVE/fJGnmt472wqEUhUdAGPpViQFAugkS8cniJHOqj8EU/O6nQDAsGc3DJuW1iQfiBoluPEa7atUp1qRLJUuVlIGYFpM8G0wT/ADDkEidIyW9I0Y+D/UXDQ8V7etRJcitQZCzU3pzKjM2uIjBN3GOciax8WfiQN3t6+32u3Sht1RWMohd/4lNRgC2n9U+mTMZHGs8PbytX27uqR/ahVVSVWFDAAfpJnJmfsu+CekjcJvgTFuzqOPllZHX/AOk6kZtXy8AzUV+kidM6aKu1rVJzSUEDiGatRUk+8o/+k+2hTUA1ZlMiWaPvkifjTf4D292y6mbLytGgbSWAKirc5xwQFkHtB5yCLfpaebSrI9yOVuXBdHLFQpgANJUkHGAcDEmp7a/fQCVmjbgfm3wtlOVmLsAeWLZx9RBA/fW1Xc069JgAtF7xBBIpvCkIrSYTFwDYEzd9VyyK3RHqLWr0oIrQyqhBtDOjOreqUKsY9Q4VjMRK9u3URTQhgpMsOHbuR3jED4E4JOjTvQTtGu52rIxVwVYcg/8AeRHcYjRHZeDt1VRXp07lbj1KD94JGJ764mi9RKKorM8MFUAsSAbsDuAS/wDX21ZfRt3UTbU/OINS0En6ecqD8gQJHx+q8mTihmLEpuitN/4br0FvqJCzF4ZGWfaVY5+NQBSJBaCVUgE9gTMAntMH9jpg8a7ylUrSgBqZ8xwIuOIn3IzJxPfI1G2W1Y7Ovj6jSK8Zhyv6ZYidHCTatgTik2kA2aTJ14vB123O1NN2RolTBggj9CMEfI1J6P0ipuX8qitzkMQJ5gEmPmBxom0lbFUZW/shmZHuYgEcAjn3/XQ86O+I9glKo9OmSVRmQTywWVu/UgtxwRoEdUnaDn2E/D9W2tPtTrHPxSc/8ai7/cXtPwB8QAAP9tdumGPMaYik4+9ws/8Au0yeH/CiVdlU3Qqt5tMsVQAQCgDC6ZJmeBA0TkktkSb0hTKQSPY61Gpm924BDp9Di4D+7mCs/BxPcEHvqKVxq7RTR5QphmgsE+TMf0BP9NTOk0C74j6W7/4TH9e+pW98KV6O3TcVEhH4/vLP0lh2Ddv6xImBtGKmRiQY/UEH+k6pSXZcYu9kyl0JbCWqWvn0BQY/zG4Qf0OhURPvx/66lN1Bg7SZBYkj3PfjjXKtVuMgAcD+mqTdhSUK12eJyNbbnt99dNrtma4hWaxSxtUm0Du0fSvzpj8L+Hl3lPc0gAKyLTem5MAQWDKewDAgSeDadVKairYHgUWGtU10ZdaqursFhHpCS6D3aP3xq0vDVIFqcXi12M3tBBAwQcHvGe/6ir+l1/LipMFAzKYmGiE/1kHTvsPEVKnNQXydsa607pQVZIUHM2hlL5/wg4Ol5YSmlRqxTjFbFvx31sbneMy5RAKamCMKSeDkZYjOcazUfqXW7nLBabTyalKmxn3llnjme4Os1pUeKoQ3bsD9W3QqVqjjhnYj7T6f6RqLGmit4Rp7ZEqbyqQHLAU6IV3NoEiSwC8j1Qw9p1ofE23piKGwoiCIauWrN+oMKSfgAfGs6yJr27FIXV519L+DqXkdM204KbZah/VTV/8Au187b/qlTcEX2CJCqlNKaifYIoH76+kPETeR0/cRjyttUUfpTKL/AMaIJFV/gjs1bdVKjAllpqiHMAvMzGMqhEH30S/EnotNd5XYIGqPT2opC0k3G8PEECStLkg/bvqB+Cin85A4JWf0p1jHHwf66tbxH4Uq7ndoyMqUjQNOoxBJBDsVtiMw5/mEfIwUNO2/wFa6K68CjytuocML6tRrbc5/hiQ3wszBgGdL34fo1DcVVJUpW2708Ew0sqkZgyJMgjHtwdWv0nwT+UU7VqoqeYhG3cghgykuRbJGQcxyAfcjSX4M8Pb2vNWrSC0FDslZjY02lZWORbIJtj3uOs3Frnr9+C6Ttiz0HqFLbU9zTrgUl3NGkrKLyZDtcFiSsYMH5HfEYbJVZTtrq0vRqELSINqXPxzkQ2QO2uvjrZBd/UFVagH9p9SZViWDStwN5bEHFwHY6ZvwtoKz7lKtFSa1A1VWoR/KyhSpiVQ3RMYtByJ1otJcurCiqexW3+zrbaizUaTigarU3q2ECoASsMYkX+r09ltHLG5X3tOmtVvKZmQE2lhDR2ke/wBp1efQ/EhrdPbZwr1XrPtFJf0rObi2SwBuItEn08ZIVaXgC6pWpVVRqi1FBzixWVnK4DS8eXI/vfrqLPGEW5apgzI3Qtu1Hpdau8ozUnoIwQ3gFmzggrlqgk9gB30H6wd5s9pt1eoU85ag8sgeYgVhySJAIIFvsM8xqyN3saUedUZalLbi6lTDRNRARe10KCLbFyc5YwI1VfWlr76q1YLKAmalxFFJJYgO5CwoIXJzE99ZfT5Hkk34vf8Ahf8AkqMn4F6tVLGTE/YD/aBpp6Pt6ibZ/MSoisMFkcAgPSfBiOAx59451x33SW2NKnUBHm1ptfIKqIk01IuEkgeaQve0EeoxNl1uqlGqwqVPML04cO1301ZzM9gf01vT5LQyDp7NOuLQKU6lOQ7yXBPuAZ4gZmIPEYBGZv4cbg0uo7V4MXlTmBDAocn2u4128GdRepXtr1CylWsDN6b8R+4nB5Mc62r72iW9NEI4FIlqMqyuALgaZ9BIqThbMd9BLacPgNwUvd0Q/EfTvKq1aQXFJqijvwx7nMxn5/ppbC51Z34hbSnU8jcoqEV1qVHdREmEJJ/V2UT20tdL8NLuKbk1rXSIUAsIxJIJDjnn4POqxZU4KTKcHPoDbDa3U6mQCSgEkZkyQO/YHHtp18JVEpV7IinVUUmXMMwwr5YmSZHYeo4GoOzdtnTfbEU7nBqPVgXASEVbiPSDExz30v1eqOrQPQyMDMyQynB9uRpkny0gopQVy7GzdeASDUSnU/hFoBZKhNM+lssqlCLRPqK4zyNTuneBNvtiK1ar5nl+ohkHlgCZkXSxmIzzGG41O8L9e/P3IreXURQxptkOOHKkDIBP0wIuGGgnWvjfoTts6gAL1KJWq5DwFTj6f5zEn/CFZiQCJzOc74vQb+mlaFvxV4+89Ho0hKNhqjDJHOB24GTn4GhfV6bNR29XBC0qdOLln6qsQs3EQMmIyPcaFHpdQBXZSKZAa+JAUsUnHswKxjOO402NtK6LTpC4NTupPaxAJ82qFBgiQbWj/wB9PSjBUhKnzexTrdPrvH8KqwUBRFNsDkDj5116T0V624o7Yeh6jqnqB9Nx7iJwMxoz5uAcZFwMg4kif3B/bRzo3hit+Zp1qKivXDBzTqAGnlSYYnj0iAZHqiIxqp5eMS3h8phXxb0Nun9Hp00Uo9RxTrtTFyNBcMXeP5iVCqYMXDiRoh+Cfhuk9CpuCbqhZqFpghEhSSpi5Cb2Bgic49uX42dUSKO2HmF7jVYTCCZABWIZpPIMjM/Vqw/DPR6my2dChUKVDTESqsokn0jJM8kE47GNcyeZr0/P7sDiVN4x8ANV6yKCEWVFSpK01QU6Q9BIEkNYFC9izds6YOsdM6V0zb2VdrejuUZmF1UyCwg3DCi2DPaYltadK6ZWXf76tX8zcEP+WVlAsIYioLPVzTCrKcKcXZ1A8Z+Gn6hu9vS28gJQZql8fwgSSC9uQz4EWzMYOjllc8qg3SSt0A+6Kuqp/DAUE8sYBMKDAJ9hJOftqKNw2PUcC3n+UzI+2TqyvGFFNnQXa0i9BaqEl4uNRJI9RUgkkQPpgAmALm0lUvDJdlFCtSruxgUwWR5PGKqqrZ/usTrqYsnON+CbYKJk8azRen4Q3Vt3lQLimeZWCwjkRcP31mtFk4sieIOlPSqsxQCmzMUKkssTgSSTI4gmdCtWwjknK8gnJuBxwZWCIycHmI9lfxf4bWnTWtTQUxIRlEwZmGGTHER8iO+sWPMn7WJUvAH8I7Lzd7tqf96tSB+1wLf6QdXp+Jm+A6VuT3fy1H/iqoT/AEB1Uv4V7W7qNNv/AJaVX/0lB/qcaefxWrM+0p0lOXq3ASM2IxIx8uP21oY1HD8CAwqVbtvKsFIrlSCuGGCcEcj0iRJ7Y1afWOsLQENcQG5CkgyJGRieRn2JE6rfoNMUyqSQFQICG/uhgpAGJN0g5n50Z6p1atZYELCQGW1icgQEgEkS1yDuGtM2sNcrNKT/AAy1JVZt1jq24hW85HAqmtStsBW0GcnLCG7cZDHBmYvjwOtJqbIqkrcByspICqVhuQfkAgZ0vbbcflyGdwFkP/EQMhHqHDeovMmbcDE5A1z6f4Z/Ohamz/LqDl6VN0tVg0EpJLqj/UZUcREHVLHKf3LiwrRK7qqpal5t1IGVUTn1wbV+mDaLpwsdyGm0tgKb+jbeW60/JFo9QusNt0+ofSBMkSv0idE06VvKdKxKaooa6UcMzdxzEi7lRGCdD934vVAiim1OrSuEW8CHJUXkEXGn3nke+gnBpe6xsJdLQtbCt/0quu2SnRuvZxWqITVKEXC4lrVchWp+mB6Z76cX6x5qIKpH0zcIUE+oYyQR8fbiSNJ+964KpvNrGQQ0AwLAoAggrheboILcyDol03fl7AyM1BV9VxAW5VHqngqAsQon1YGdZM8pSpK/kDJp0q2KP4m9epmsKLI9QUoZU8y2ibgCpYKLmAWBClSP70YAzp3Saquu43VFqlUME2uzFMeo2F1NgBtpoCrQFMk+ocza3WvCW06h5e4ZArUgSVWQKoAlVeFBxAIxlZHBGt+v9E3L0kXaixap/jVqbfxUpQGtpSAf4jdxEYmckdCDqEYQWvLBarRQ27O66huXe16tQnKqGNguCgZyoDNGfcyZJOptfwoKVJ6Zq3bn0N5NNWeBlYYwIPrJmYx3kHT9v+m1NnTNGgvm7mper12Yu8euLwDwixae5KzBjVfKoNdzWDVg4lrWlmPMgsckc860Y5uS1pIpBCn0VKVWuQqshpVVp2hiLmptTQiF/luuk4kTOgQa4MxbkEE554k8k4gd+Dqb03cWJUZhV9dKqaQhigYEWkG4YChpJnIGDM669G6J+YfyGdKNWQESrf68mFVlBAMjEkT2nTY97NClHwWN+HXSxuunijXcNTqvUW1GAZUADwPg1FuEjt3B1XvWujVun7ipQBKXSQZDO6esKTH0kiT25+2n7wP4O3G0erXZkA8uFprLeZ3VgZlQADjnkQNT/wATPDtWulR1p7dzQNOGF/nWkGabcq0sQRnEzrmQzcPUSxvp7/mRNJlS9WaKWeWsUTzAW/P3ZidAtwv8Rvkz++f+dN1KttIRKwcuoXP1CSAeAOe2s8S7HaiiHpQKjFCPQ6EqQcwXIIwMga6SnTDnC1aYJ8HLuPzlP8qVFYXFb2UKQAbw12CLZke06s7wjumfbMxH8Y1NwK83klz/AGgEhlgUxTXg5A9soPgLq9Pa7hnqqbHTy77ZCFmVhPtIQifacETq3tum0uLKq0qlaqGqKMrWYk25ZrRnIIMENcMHGD1uRt8Gtap/7mGbdCifDSozUmW6k4LkU4KgFYrNTtJtV0WbP/h1KdIj0kQS2VLyajt6Xc7cK8rN3l3AsvK/WAw5Msp45Ztqm0YMgarfdaaIhizEssAEkCACJDwAMxxqHV8M3XNQKuqE07gCoER5ojg5t9SkrIYSBgLnHLKHKLv8CaktoAeNek0a1dq0iSHplLQFWnQY1AQIH1Gkyx8cDOu34c9Jd6i7lWZVFKkWWCWICsFBAOQyi7vyhj26bXe27ompNiVKlR1MkgBqtZoU4ANlMGIkleZ0ebxAKipBKAqxdgrIocDgsPqhlItHtAnA1neaSx8H+/3/AIHwzON/J28XeCPzVWlX85lqUbWRWpI1PDBmkEBm7SLoniNFNxvXe4gK5Q+mnfYrGYJZiCbVVgD6T6gw1E3/AFBvyvrCVKqFCq3GLmYIhYAArKtlSOJGdCt1vqtNGWpZCqEHMt6yb4WCuMGfiZnOduTqv0rVDZSSRm92e3krfWSHfcGsTcrk2vWAGBAJXt2ONEPC1K+k1ZifMq2U7iwuKpxNv83qqHInMD0gDQun1cbnb+TUJpuAqhzaLgJJLZ+iApJUYwe8aC9FNXbslZxUeeRSuNFAVBVi6gXORUTnveBEHV+6UZST3/j7AwlBRcn2LP4udLjfGoqBVenTOGDdggMDKA4UA+3zpHrbVoJtJWA0xIgm0Gf83p+8jnVz1NoHrVK7AMzBKYXuEo1FcqRmLnEcTERrpufDlCrRqLaLaSUDm0KwoubUaSCUa9rrc8RJgHo4P+IRjGONrer/AMil6hSdIQPDfht91tw/5yjQIYr/ABixLCFtjmAMiNeacuveIqHS2WmNtWKVFLi62mLrjdbfTyItEDAEd8nNa1nyPcY6NHL8/wBQI9b0MRdLAwZh+4BMsFGSHPIHB1F6vWRttVWTUPlEQAPU3pjK4kMFc88e2jPQelbnfknbLSVVKlqjgwCfvezcdpGBqN4i2+62+4G0oL5u6wSae3wisPTY1xYnGWIWIPxoo4X2IjAD/hns/KatUqAoSFpqG9JOSzwDBP0rol4qqNV3NEocUhdJGJZxcJItm1F5xnRDbfhd1TcgHcOqrzbUqDH/AIUBzHv86dfD/wCF9GhmtV809wogf7kn+mtduqGaXbKybrdVKlwi0QFkkMQJy3lxM8QW4AnOdCt11mvUUooZwx+gSwx7IbjPGSxIjV2dU2fSqHqqpR+zG7/TJ/20sdT/ABn223WzZUVxgQgRB+xU/wBNAsaXZevCEDbeBOq7kenbVEQmSG/hKZzw7At7d+3xpn8LUq/SpQpTp1HkGqFvvtJlSS0Aq0gqACIzODoHvfxR6hubp3JpKAWK0QqGPv8AV30J6T4geAtZrhTZ3k83VLfMlu82g5+dR6WgkvuXHtvHW4YW+hnYemKbEDtLQcCY7e/wNAOs7OvuKwrMHc3KQaZokqVELKCotSQ5IttuAmZONI2/3L7t0G1FRyoAHlhmPOfpn3116n1TqO1rtTV9yyoVEVUD5b6RDBhkgxBM4+2l0pqpFzik9BbqPQalFyxVgjWx6WUUxAFnqVSIj2HbgyAc2G6TylaQqrkqIurAG8e0TcGOMqABnSz0n8Va9MfxKYtPLIGpznOEZUP7HTFS/E3atcHCgtE+hDOeCyKrfu06y5fSKW0/6iuL8DR/1ZaTsAA8MHLMywEyJNwIT6YBmCCLbuAWTxiIUWFixAugpSz9JDPkj5j5wNJuz8Z7SnDvsmRXuKOaSuHOAxBcz2EgE6b/AA11YV2VaFIJQpAFiwj1Eelaa3m0BcluMxHJFY8Li6Uq/BPyQ63iGkKv8OixZqmQow7wsH5wMfIM9579W/D6juKprEeU7KQbGME9j7Rda/pCm5Zkzorten0tnd5awarkiTIk5gHkY4A5j35h9e6/5K+nlgSCQSCQYYfUrYxn50M8zwJ8ttkQs9B8BqlfcU6tIPRDjyWeRCuIe0RBBIK44AwIbTf1Dw5t6gUupFgKKUJBVZU2rGQPQIjIzBE6ibjfqtEu7GxVkuiyQQQpYA3e89z30S6EbqClgZPqh2DmJlcjBwQQeYidZcHqvrZaXT1sOSpWcNztaZuLMKeAXUWkFQZII95n1cyTGtunUKFSmRTYOpIknLXD0m4EBg2MzBBHbWnUKYrMKStaqkPVt5ME2rkQASsmeQPmRMamaaysswWJYXMwANoYgXRcfY99aPrRb/TYNAHq/wCHewruobb00wc0/wCGx4/uEAx8g6L/APREFAbcItRFRVVaq3C1QFAM8mO+OR7aVt/0nfLduyaCutxsQN6VF3uBeWBYtdkmPbTN4Q6ma21ps31epTIIPpYrmc8AaNThKfCX8tlOyv8AqP4VLVpVfJmirsrimFAtZQVphwGIwtRmLIYxxJI1FreE2oOEpsyG2mGWkwVyoF3pV7fU0MoMG25icrq4GgGTif8AvtqHtuj0FQ07BDG9p5dubieSf/xxonFN/Tbp/vv8gSVlbbLp+6RGcOqCqQ5ZEYAXAX05yzMDaoBtLAyTIYAp4f8AGgT0k3BFiSYNqrWqVCe0yqKI5BXjIE3rexam7L/EKFlKgA2qo+SxJJuMkkfSOBjVfeIidvTFRwGDFwVtErIGVjDRcFMcmCMCNLhL6eSl/wDQ+OtD31Lc091SrVKC3WincCBJplUqyMyFDQGWYHqIE8pqVKoNgNyGymLWJBJc0wYUj6qjVH73DgYkRum+Mm2jghktqUvrRLVFsGl6QoD/AEx7BSVnRld/Std9qKhZWI8pVX6pALEhgWtQsAF5kYJUxefFF+9Gecd2zn1XaOldqTSrVKilbaVMtarKwYEEC5jSggwZIJEnWbzcg7ipUpljULvjJu5H8v8AIAATgwQvAMkZ/wBZKOG81mDWNIIyfWtQ+pfV6qR5iVjtEEdrukp01Yks7C92aSRDm0ZIkSO+DB5gRj+k2FCP1HSPH3bBaFRmFJ/VfTKxba4qIxWFNtihQCc+oazpPiAihUtNqMLQtzL5ZLBoADAhCptBHsBMak7rq9OpTDLFp9Dcs6yYNufSVRg0SJxI0H6r/Cd7AgpiGKr6JiPqhQqkQYDcTx6tVPFWqKyY3j2HOl9XqEha6+ZTEEyWBHqYhhAHBJloAIEZknUrcOaNjOtSWICEqxhoFpClxiXIua4CcgTmN0avai1alOoFa2QaSNTJAIIIyS0g9hAPP1Qd2qoQtk/xCECikrUhCt7IGUQYDIzgfvpccPKaXkKMNWVZ1fxjRqVWNWlXYyxBNKm3JJwKgIUcYUKOccAZp56zsxRYEU6oVhFnnV2tKnMEtMEER/wZAzW76sVri/6lPI1qhE8A+PDQq2VatTynSGtMGV+ki0qSeREyZz7C5Nh1w/lh+UFOs4getmog4BF7FG9efpnIzOqv6yu72+1bdrTp7bymXbtS8lVrKgcqrK9kEXAgFeMGSROljbeJKjPUrUa9WnVIEjzD8KIlZgfBkdhro45ye60NW+yxOv8Ai/rK3RtQFX6jRisF+9rORx/h1Xe/8dbuqSKlVp/uycfvJH76P+G/H3kA00scXEjDK4wBy2IhR/OO/vpvp+MKO4EbvbAxyatMVU/85VlHvl9M5J9jNropfddRdzkkk9sk/wDrrE6RUbLegfPP7D/mNWF17fdPobkDb7aicAuyMWQzmALyhgRPbMRjWu76r06qojbOtRiFRaLsCzHCiGuTJ9h/6aBt3SCjKDfusXundJopTYLUZy4AanUWwGJGCpbsTyynTn4a6JtqKhmpUS5jLC4j7XFhrfp/gwjLiy0xarXufmCoY/8Al/412arSokhqpptwRUVqJP8A/aqgj4yO+NYs+ScXVP8Aox79RgxR6tjntOupTX60pr7egDiQYIXGDnjUqt4ppqVD1KNrYUljHbkrcqZjkgftqrt+4rH+StjBKiY5NtWkQG/VSPfXXY9PdSUWp6WH0E3xk+wsbHfjIMQZEjKWm2/wYJZvqO4xLL3u029dWpVaeHIJWFcHiGaQ2CVWHwDC5wNAOq+AOnllqGgphlQpTFn1MYuQOoPqMcTB+BoT0rbCA3mhQAzowNuF/tKiG6UprwahYKxgCZjW+88SWJ5zBqjIR5dyXFTi0u5AKCYNkzjIGNPlk0RDVs/BVHaU2FCvVpXFGW51ZQ4BURdE3Awcg8QRGjlBF26mQiKYMKvrLmbibfrJ7EZ5nVd+FOvV99uaaVmqflwCSAQgdgpK3fzNdE2yB8AasDq61LS6Uw1pkhrSSo9RjODIx/xg6xyyZXGq38DHGmAfGO/qUKtN1qotMkXiZkyF+kKfpU3XFl4iDOpSUaTUv4hlSQSWZWKGI9LrmQWJu5yftpb8KdUp9SqVUdQy0XNQCplgHLEACLSAwnmPpGcyH8S1Am8AqMyKGBeap8txybIMqDwQYgmMTGsuaMsvtbp9hKoq2NXTvCW5atVU142ge0K0M9RfT5gMrgHIyfkdjo51veNt3pFFdkZ0pmwXWEmJPsCGH7YBnEXp/immKVKy6x0LqXMm0GCLv5oJCgchQT2OoHi7c7yyo6W0qNJSx4dnPpKsAFLKUgk4nuJiCUlh/wCnx/n5b+CRTXuQxP0gFr7v4nDNwGXOCoIBAHEzGt91vWQei0kACWJycAYUHkn3x86rvo34hEML2Jp1Mg8Wz9IEm1VAwTBzk8mOm5/EVKIpVGua94KgSQGQVLrSf5Vqr6T7iDgwWNZEq418lOiTv/xIpU6hUNeWJApmABk23ByLRjJMYn41z2nVtwKy10lQ938MwBVUDDWVCrkAQQy9hFqjGkPx3uzW3a79aX8IflwIgM4N1hcSShcK1t0m0LPI1tsN1U3NSjTqWUUaqqA1Kas5L33G4qGf7MeSue+i/hIxSrz9y55HJj50f8S3rXmvTYU6YYuUkBCIiSRxBESZkzgDB7qQ3LN5tIowpuyN5LTUQA5BDGx7TyhUExg5EB9v4O21G5hVVxaiO7AsowVVgouUsVYAy1k2m2YhW6dsNz0zeEF6rUdwHN97qSJhmMIzPVGCLQTkTyw1pxxxtOT38+dCm2uy39r/ABbXcEchZ8syAZmVuAxiJ40seLvC9N9uVoiFuUNTYm1wObGY+kgYOSCJ4MEe9D3rCagFXc09w4cmnSCoJtBtS6VgEsxmbk49WTW6pVKgKpcsAi60goZPBkK8H4F0/V7vlFTXJd/3IUH1zxQ9Nq1AFkb+Jt2qOCXNOV9JwLbrQPSo9IAyOBNTxnVGVtVmRUe1VAJXAqR2qFYDMsGRzqzPGXgFtyiuajearuTNJmBkAAMFBYmUCAgQSR31WXV/CTbahSqVHU1KzPFGD6UU23McQSwIAjsc6OLhNUweN9nbo/iWs5ZWY1J9UMAxYi9VXJBMmu88nPxg3uOtlaZDPbd5bUDNwKk1DUUgEE5IDAkAEYGRKLTpVUuIkCIYg9j2MHgxx8fGulXeOIDStgBCkcTBke0g3ft8aksKbtA1TtDhuvEHlQzBiSsmFUBieCCSTEFlnkAjEg6D7zrCVHLtbVY2QVLJcRgT8kZwBH9B06L06luKR86uUmpbcEUhJViCxLCAQjC0f4TPvC3/AET8tuVo3Coxta8AFSrKGFqnkwe//voYwj0+wnymtlseDN9UYUxTLKyqC0MWpvcTdKqGAKkn+6owcTln3PU/y6tUwis6gCmjOpn6ptyWIDZIB5kgxpG6V4i8ogUhCtk9gDCquBAiJAJE/ppj2pbcUWphFAqwHBKi60ghgoMlwQBEj6SME652T06tNOh/BqOwZu/FdiKlFKSqpYzWaoZm36AgYhYAPqtOQAojXuvaXh+Z55mQJ555YfzTnv8AEa90pZYw9qM3NrRD8W/nd7S8p0/K07ZrPVE1CSQbAAbVU2hvURMTiI1TnVdl5NZqd11sQ0RMgHjsc6snxt+J+2r0vLoq7OUKNUkqGBBXvkAH1YyQYkZGqpJ11/TQlFbVL7DJuxl8LeMjtHl6Qrp/dvam33DJmZ950cTxHtWqmpSJozm12NwPf1Dn9/0zqvdYNaXFMKORxH3rG2/M/wARHW8Dm6bx2B7gjOc+3toHTO4oVqTiabq1yNI5HsZjHzoTsup1KJlDHwQGB55VgVPJ5Gp1Xq61lVavmC0kylrDPOGg9hi7VcQ3KD3WyyulfidXYurChuFprczOBTMY/mSQx7YGmfY+PKZQk0NxTT+byylamJx6lBLL/wCKMRqsfD3T+nmrA3tQBxFr7aCGBBExUZSOSPkdudFeoeD6gQVNlS3G6N2SaayBnMJUZ5LZMqP5Y41VzTFNfA9J1Xp1aUDbclhOQdu8k8fwwATiTd8a6p4XomfLLGboWadZJ7XKkMyDJtYgMfqnINVbzq27QrTZ2DLytQT2yCtQGVngEY+9xJ3ovUK9QohCL3JSVCj/ACyU/wBH/uL32hqwyaHj/wD5yvcxR0dsMFLRUYqMPUJFpqz6UGKdEZRZAjj1PptanVpW7XzPLWKRCTRVzku55eyJVMAMfqckvoVS6/XRiBuCyj++isvMYAYCZ9lOM6P7Hrm4filTr8/2dQq2OYWoFBj4B1dLt6K4SXZ18PUk84oahFWC7sSQ848zjEkHJIIj6YgazrXjCvS2tdaG23NSxDZWtEKsXSx5lVM4BJEHBnXXdeMqany91TNMsCLa9MZHBhpAI7YB0SodX21WmUX0KUKDymiARHpDAdsekHWH+GkpcoyT/sRybdspXw1X3VCqfyxQ1txFJoC+XSuYEA9rwR9hMZPDn4r8O061Pzt3UaluUU2ihUvVwMkWtTEc5MnnJ06bTpdOjRWjQtppyfMFmTBJiIExOPiBjULf+AmrUwzPTaqJggGOfSS05MZyIBPxlE8ed5eXGq8rsYnDjVlVHd2qgNPFINDFi5AulyBAQ+rJxxEYA0Y6H1zcVqhJ3FcUqSM7gOLCI9Ckhf5mIWInn5IJbHw4CpG5TyqzXwlUsigKoUus+ipUIYwSQB6jDcaP9C8MUGerSpebS28UgyK65YIGlmIJgAjCnJkwJ0xqDfu7X3/9iI6/BXnX+qnZVbKlGhVoOqlKaOA9IAeoT6iJJP8AaXEjgjI0x9L/AAzoPRqrXdkeoKdRCoVvKwSQpOSPUQRAwAR2iV4/8FVKdJKtNPPK1abBaSF39IVVuuYlgbQpIBiQYOgfUPxUpDzFO3qirJBBIWDmQxknDHOJ54nSc0vUSjFYu/L/ANjRGGO7b0b9C8Cbna7w1CD5K3o7PUUmraFamFCwwW5VOQML+mnPr3iWk9ArUpmoVCm4gcgiYJBgzI+c6rvY/ibG3K1FqPUiAgChSTmS0zEnjJ+3OgHTPG1QWJXHmIg448wqIUVe7LwCBEgZu1Jenz5ZcpOq/uSE8aVNFxOFZRVolkFsEEEyoAsIQkEArcDMqZPvoZ4Y67t6dQ7RRBam70/LIaCDLw18A+hStyXSMzAOk7xR+Jput20SOakAgCfpAIyMmQR7RGdDfCnhTe7uo9VU+oMpdyAski0gckAhcAccfD8MHh/5mR0KlT0i4qHidrzRAMsSyvTHpPAN3dHuuuUxaR3BnRfpXiEVFN1WnJYqlsdpH8zSxgTwBE8xOqX6z0Gvtt1TLq6h7FJZrrSDBAaZIjKycgxMgwU6BTZ61OmXKqWh2DOItF6kE4DgqAFYHPtzrMofTyc1J0xX1NqLRbXT+n0fNq1lk3uRF0pKkrIHEmMnPA9tVd+KvgAU6iVdooVCsOnrMMDAIwxyMdsj51cPnU4u98zJAz9z/toJ1Ct/FLOXprTP0yFDCMEPJQhp+h7TMZjl+DLeRpSi18eA2mkfM1Ss1N182mYDKWQyCwB9QyO4kfqdMe8630zckGrRrUiFCiy2AM+xzz7dhHfVsdQ8CbLdqTuVUPC/xabKhIPElP4fMxcuZ0qdU/Bfa0srV3bqeCgoHt7SCR8gRrqRAdMR18ObR7vI36eqYSrNM/EswVZH/caPp4Or1/W9U1fSo9PqDBSGVSaRstmTdOOc6W+t+CzRDNTFcosyz0QU+19F6ig/BA0sU6pUypIPuDB/potPsjRbnRvDT7ZnAFF1NSoZj1AekCxQblaJhWJHOZyTu06DuVsqbdh51IvaqshBUhrZDsGkKQkwRgGNU9tPGm8pwBuapA7MxYfs0jR3afilWWL0o1h80/LI/Wky5+c6VL0+Nu9hqUl0y3+lbjqApj8zty7mYIUXnPLwhWSIiIMDOs0veFvF77miaqMaAuK2Xu4xmQTkDMR8c517rM/Q4W+yqb8FV+MfBy7AU1O6o16zSXp0rj5Y7G7gz+h+O+lgjXk6ydbldbAM1ms1mrKM1ms1moQ9nUja716ZuR2QjurEH+h1G1moWN+z/FHfqAr1huE/ubhEqqf/ADi4fodFtn+I+3afN2QpFuX2lQ0/9D3r+0arqdbXapqwoya6Lj6Zv+n1CLN8qz/8Pc0igHb61kY+Ro7vai0qJqDdUECkANTdqn+W3y1J/S2B31QPmak7TqtWiZpVHpn3Riv+x1TjfYz6shn65vKu5d6pYMMgMpYCR9TMD6pgQBHtoVQ6o9Am3njPf7QQf11Jp+O6zf29OhuuM1afrMe7oVY8dyeT7696n4g2m4NzbU0CefJcWT/lcE8f4x+mgjjSVIpy5OyZ078RN1QPoquRiROP6ZI+509dH8e700hW8ilVSJJQhXETMgWmRH949tVvs+n0X9VLcUbhmyuTSOPkk0zzxeP6a7UU320NyU38th67f4lKoD7mmSII9iD7HVTjOvZ2Cq8lq0PxV21RgKh8uopHprqSAfuFMfcto9tuvpuAGQwAfUdsabhv85UG3jhiJ18177dGrVeoQFLsWKjhZPAnOPnWUNwyGVYqR3BIP7jOqnjc41Kn8Ml07R9R0twlWmyedVYnAJVCUPYgIvIMc4PEarnqH4J3EmhvFJJJK1adpPvlST/o0neHOo72rLDduqpAlmvP2AY/PvpyfxN1DbiXq0qygcMSh95hgV49tIhLBhfBJJ/AbjOSskdD/BcrTf8ANG+T9NKJGPSys3qmTxbkAaTes/hnuk3S0aCVKl82OabU4jm8kWoRnvxx7adOmfjHTqSGo2kdkZRP2F6hv0U6h+J/xPLrSXb1HW1mNQMMg8KD6VkZY9+2n8Epck3+GL+KCXS/wdpUtsVr06lWs6m91/l9lS0kAAgZIkweAY108ObkdNojbMzNLOKZZYJYMhKwT6QEYYnm6MRC9sPxT3CclW/cH+h0c6X4lfq1Q7WqWWj5bVKpUXNAIVQJBiXbOMgazZvTfXXG3sKE+LsX/wAQfHHnBEVh5ivcbYZRzAJIJVuODnMjAOhA6wab+Yzk4IIUWGorEMfT/KykmJEEDHvpur/gnRYn8vv1Gfoq0wP0kMD/AKdcN5+EO8VAFp0qkf8Ay3Gf/NbJ5PE/J0UPRrHFRoO4TlydA/b/AIoMqW06bXBpQ1GlVGIJAPrI9pH31ZfSqo3FOmazPRq1KC1Fqq55kXAqfSQJRrGXgkZgk1RU8I7ikCr7R1LEAO1N/TnsR6Y05UOqlYGT/wBx/toI4o4XqJteNZV2Pu229F6IemoUsPUEAMH6W9JwQCCCvcDiQCInmutMq3lkgxa0mk08SSCVVpEMZgwZPqXSz07rTUyxQ2+pmE/4vUfv6icex0z9Ob80iuoGRDKD9JI9Sn3XJInsfvo8jc1cO0Il6fj29AfqOwUw+3apRY8029aH+8pknEGZVrYhsiNQ3/DPab3bvVcL5lpIel6ShAkg+kBiD/eHHYadD0OxVmWzDc+nuCo4lW9/7ze5BT/Em631SoaW3pEkwGKJCAkZvaLR72i5oMTJgaYp0nLv4M6+yeikKvRKNOrFWswSPSVp3GfZhcIxmRPbGo1fot7n8uRUQYBlQx9yUm5RPuOI079U/C7ftxtnY4MlqVx/S/0j4/eTpf3n4b75CJ2lbJjNMkA/5hIj50xP7hTiu4gbceHdxSi+jUSeJBE/vzrNfSHgL8OU2m1C1x5tVoLAk2J/hQTAHue+s1Yq0fK+s1ms1ADNZrNZqEM1ms1moQzWazWahDNZrNZqEM1ms1moQ9Da8nWazUIeg66U9wykFSVIyCDBH7azWahZM/67VIhyKox/aKrnHsxFw/Q68O8Qj+ytaZlWMdv5Wn5PI515rNQh06VvWpsWQxgYIkH750R3fiaqVCwobi4ZwQeAeOffEazWaS8cZStoYpNKgdW6S6IHJWD7Ez/tqJSrEazWaYyRWzr+YYY+x0S6H1OulRno1TSYUySR3UGY+dZrNVRVbLB6N4w37LJajXWJiqkYj7N76IdN/FFbrWotTMx/Bqson7Ekf6dZrNW20tMOcEkO/RvFL1v7Kq/+WtTRv9SMp/pqR1fqlhjc7ahU+V5/1Lj99ZrNHifP9Qnrogp03ZV8qlal/lcR+zSNGfDfhU7V76dYtTYEMjIAT3GVMSD8dzrNZq5wjF6C+rNqmwn17qRo074lblUwc5MY17tN6HAx8a81mhRT6J6UQNdLRrzWagJ55X6fY6zWazUI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6" name="Picture 12" descr="http://sanaakosirickylee.files.wordpress.com/2012/02/0024892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1628800"/>
            <a:ext cx="3384376" cy="2152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0292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036"/>
                                        </p:tgtEl>
                                        <p:attrNameLst>
                                          <p:attrName>style.visibility</p:attrName>
                                        </p:attrNameLst>
                                      </p:cBhvr>
                                      <p:to>
                                        <p:strVal val="visible"/>
                                      </p:to>
                                    </p:set>
                                    <p:animEffect transition="in" filter="circle(in)">
                                      <p:cBhvr>
                                        <p:cTn id="12" dur="2000"/>
                                        <p:tgtEl>
                                          <p:spTgt spid="1036"/>
                                        </p:tgtEl>
                                      </p:cBhvr>
                                    </p:animEffect>
                                  </p:childTnLst>
                                </p:cTn>
                              </p:par>
                            </p:childTnLst>
                          </p:cTn>
                        </p:par>
                      </p:childTnLst>
                    </p:cTn>
                  </p:par>
                  <p:par>
                    <p:cTn id="13" fill="hold">
                      <p:stCondLst>
                        <p:cond delay="indefinite"/>
                      </p:stCondLst>
                      <p:childTnLst>
                        <p:par>
                          <p:cTn id="14" fill="hold">
                            <p:stCondLst>
                              <p:cond delay="0"/>
                            </p:stCondLst>
                            <p:childTnLst>
                              <p:par>
                                <p:cTn id="15" presetID="45"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45" presetClass="entr" presetSubtype="0" fill="hold" nodeType="clickEffect">
                                  <p:stCondLst>
                                    <p:cond delay="0"/>
                                  </p:stCondLst>
                                  <p:childTnLst>
                                    <p:set>
                                      <p:cBhvr>
                                        <p:cTn id="23" dur="1" fill="hold">
                                          <p:stCondLst>
                                            <p:cond delay="0"/>
                                          </p:stCondLst>
                                        </p:cTn>
                                        <p:tgtEl>
                                          <p:spTgt spid="1032"/>
                                        </p:tgtEl>
                                        <p:attrNameLst>
                                          <p:attrName>style.visibility</p:attrName>
                                        </p:attrNameLst>
                                      </p:cBhvr>
                                      <p:to>
                                        <p:strVal val="visible"/>
                                      </p:to>
                                    </p:set>
                                    <p:animEffect transition="in" filter="fade">
                                      <p:cBhvr>
                                        <p:cTn id="24" dur="2000"/>
                                        <p:tgtEl>
                                          <p:spTgt spid="1032"/>
                                        </p:tgtEl>
                                      </p:cBhvr>
                                    </p:animEffect>
                                    <p:anim calcmode="lin" valueType="num">
                                      <p:cBhvr>
                                        <p:cTn id="25" dur="2000" fill="hold"/>
                                        <p:tgtEl>
                                          <p:spTgt spid="1032"/>
                                        </p:tgtEl>
                                        <p:attrNameLst>
                                          <p:attrName>ppt_w</p:attrName>
                                        </p:attrNameLst>
                                      </p:cBhvr>
                                      <p:tavLst>
                                        <p:tav tm="0" fmla="#ppt_w*sin(2.5*pi*$)">
                                          <p:val>
                                            <p:fltVal val="0"/>
                                          </p:val>
                                        </p:tav>
                                        <p:tav tm="100000">
                                          <p:val>
                                            <p:fltVal val="1"/>
                                          </p:val>
                                        </p:tav>
                                      </p:tavLst>
                                    </p:anim>
                                    <p:anim calcmode="lin" valueType="num">
                                      <p:cBhvr>
                                        <p:cTn id="26" dur="2000" fill="hold"/>
                                        <p:tgtEl>
                                          <p:spTgt spid="103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92500" lnSpcReduction="10000"/>
          </a:bodyPr>
          <a:lstStyle/>
          <a:p>
            <a:pPr marL="0" indent="0">
              <a:buNone/>
            </a:pPr>
            <a:r>
              <a:rPr lang="es-CO" dirty="0"/>
              <a:t>A fin de hacer destacar esta identidad peculiar, las Escrituras hablan del hombre con el término “alma”. Aquí Ezequiel afirma que “la </a:t>
            </a:r>
            <a:r>
              <a:rPr lang="es-CO" i="1" u="sng" dirty="0"/>
              <a:t>persona</a:t>
            </a:r>
            <a:r>
              <a:rPr lang="es-CO" dirty="0"/>
              <a:t> que pecare morirá</a:t>
            </a:r>
            <a:r>
              <a:rPr lang="es-CO" dirty="0" smtClean="0"/>
              <a:t>”.</a:t>
            </a:r>
          </a:p>
          <a:p>
            <a:endParaRPr lang="es-CO" dirty="0"/>
          </a:p>
          <a:p>
            <a:pPr marL="0" indent="0">
              <a:buNone/>
            </a:pPr>
            <a:r>
              <a:rPr lang="es-CO" dirty="0" smtClean="0"/>
              <a:t> </a:t>
            </a:r>
            <a:r>
              <a:rPr lang="es-CO" dirty="0" smtClean="0">
                <a:solidFill>
                  <a:srgbClr val="FF0000"/>
                </a:solidFill>
              </a:rPr>
              <a:t>Salmo16:10</a:t>
            </a:r>
            <a:r>
              <a:rPr lang="es-CO" dirty="0" smtClean="0"/>
              <a:t>. </a:t>
            </a:r>
            <a:r>
              <a:rPr lang="es-CO" i="1" dirty="0" smtClean="0"/>
              <a:t>Porque </a:t>
            </a:r>
            <a:r>
              <a:rPr lang="es-CO" i="1" dirty="0"/>
              <a:t>no dejarás </a:t>
            </a:r>
            <a:r>
              <a:rPr lang="es-CO" i="1" u="sng" dirty="0"/>
              <a:t>mi alma </a:t>
            </a:r>
            <a:r>
              <a:rPr lang="es-CO" i="1" u="sng" dirty="0" smtClean="0"/>
              <a:t>en </a:t>
            </a:r>
            <a:r>
              <a:rPr lang="es-CO" i="1" u="sng" dirty="0"/>
              <a:t>el Seol</a:t>
            </a:r>
            <a:r>
              <a:rPr lang="es-CO" i="1" dirty="0"/>
              <a:t>, </a:t>
            </a:r>
            <a:r>
              <a:rPr lang="es-CO" i="1" dirty="0" smtClean="0"/>
              <a:t>Ni </a:t>
            </a:r>
            <a:r>
              <a:rPr lang="es-CO" i="1" dirty="0"/>
              <a:t>permitirás que tu santo vea corrupción.</a:t>
            </a:r>
            <a:r>
              <a:rPr lang="es-CO" dirty="0"/>
              <a:t> </a:t>
            </a:r>
            <a:endParaRPr lang="es-CO" dirty="0" smtClean="0"/>
          </a:p>
          <a:p>
            <a:pPr marL="0" indent="0">
              <a:buNone/>
            </a:pPr>
            <a:endParaRPr lang="es-CO" dirty="0"/>
          </a:p>
          <a:p>
            <a:pPr marL="0" indent="0">
              <a:buNone/>
            </a:pPr>
            <a:r>
              <a:rPr lang="es-CO" dirty="0" smtClean="0"/>
              <a:t>Nota. Aquí vamos a estudiar detalladamente este asunto del alma. Heb</a:t>
            </a:r>
            <a:r>
              <a:rPr lang="es-CO" dirty="0"/>
              <a:t>. néfesh. Este vocablo aparece 755 veces en el AT, de las cuales 144 pertenecen a los salmos.  </a:t>
            </a:r>
          </a:p>
        </p:txBody>
      </p:sp>
    </p:spTree>
    <p:extLst>
      <p:ext uri="{BB962C8B-B14F-4D97-AF65-F5344CB8AC3E}">
        <p14:creationId xmlns:p14="http://schemas.microsoft.com/office/powerpoint/2010/main" val="2912690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520280"/>
          </a:xfrm>
        </p:spPr>
        <p:txBody>
          <a:bodyPr>
            <a:normAutofit fontScale="92500"/>
          </a:bodyPr>
          <a:lstStyle/>
          <a:p>
            <a:pPr marL="0" indent="0">
              <a:buNone/>
            </a:pPr>
            <a:r>
              <a:rPr lang="es-CO" dirty="0"/>
              <a:t>Néfesh deriva de la raíz nafash, verbo que aparece sólo tres veces en el AT (</a:t>
            </a:r>
            <a:r>
              <a:rPr lang="es-CO" dirty="0" smtClean="0"/>
              <a:t>Exo.23:12</a:t>
            </a:r>
            <a:r>
              <a:rPr lang="es-CO" dirty="0"/>
              <a:t>; </a:t>
            </a:r>
            <a:r>
              <a:rPr lang="es-CO" dirty="0" smtClean="0"/>
              <a:t>Exo.31:17</a:t>
            </a:r>
            <a:r>
              <a:rPr lang="es-CO" dirty="0"/>
              <a:t>; </a:t>
            </a:r>
            <a:r>
              <a:rPr lang="es-CO" dirty="0" smtClean="0"/>
              <a:t>2Sam.16:14</a:t>
            </a:r>
            <a:r>
              <a:rPr lang="es-CO" dirty="0"/>
              <a:t>), y en cada una de estas ocasiones significa “revivir”, “refrescarse”. El significado básico de este verbo es el de </a:t>
            </a:r>
            <a:r>
              <a:rPr lang="es-CO" dirty="0" smtClean="0"/>
              <a:t>“</a:t>
            </a:r>
            <a:r>
              <a:rPr lang="es-CO" u="sng" dirty="0" smtClean="0"/>
              <a:t>RESPIRAR</a:t>
            </a:r>
            <a:r>
              <a:rPr lang="es-CO" dirty="0" smtClean="0"/>
              <a:t>”. </a:t>
            </a:r>
            <a:endParaRPr lang="es-CO" dirty="0"/>
          </a:p>
        </p:txBody>
      </p:sp>
      <p:sp>
        <p:nvSpPr>
          <p:cNvPr id="4" name="3 Rectángulo"/>
          <p:cNvSpPr/>
          <p:nvPr/>
        </p:nvSpPr>
        <p:spPr>
          <a:xfrm>
            <a:off x="0" y="3140968"/>
            <a:ext cx="5796136" cy="3785652"/>
          </a:xfrm>
          <a:prstGeom prst="rect">
            <a:avLst/>
          </a:prstGeom>
        </p:spPr>
        <p:txBody>
          <a:bodyPr wrap="square">
            <a:spAutoFit/>
          </a:bodyPr>
          <a:lstStyle/>
          <a:p>
            <a:r>
              <a:rPr lang="es-CO" sz="2400" dirty="0"/>
              <a:t>La definición de néfesh puede deducirse del relato bíblico de la creación del hombre (Gen.2:7). Donde dice:  Formó, pues, Jehová Dios al hombre </a:t>
            </a:r>
            <a:r>
              <a:rPr lang="es-CO" sz="2400" i="1" dirty="0"/>
              <a:t>del</a:t>
            </a:r>
            <a:r>
              <a:rPr lang="es-CO" sz="2400" dirty="0"/>
              <a:t> polvo de la tierra, y sopló en su nariz aliento de vida; y fue el hombre un </a:t>
            </a:r>
            <a:r>
              <a:rPr lang="es-CO" sz="2400" b="1" u="sng" dirty="0"/>
              <a:t>ALMA</a:t>
            </a:r>
            <a:r>
              <a:rPr lang="es-CO" sz="2400" dirty="0"/>
              <a:t> viviente.  Aquí se afirma que, cuando Dios impartió vida al cuerpo que él había formado, el hombre se convirtió en “</a:t>
            </a:r>
            <a:r>
              <a:rPr lang="es-CO" sz="2400" b="1" i="1" u="sng" dirty="0"/>
              <a:t>UN SER VIVIENTE</a:t>
            </a:r>
            <a:r>
              <a:rPr lang="es-CO" sz="2400" dirty="0"/>
              <a:t>”; “quedó constituido el hombre como ser vivo”.</a:t>
            </a:r>
          </a:p>
        </p:txBody>
      </p:sp>
      <p:pic>
        <p:nvPicPr>
          <p:cNvPr id="5" name="Picture 4" descr="http://www.bibleuniversity.com/images/CourseID1/lesson09-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429000"/>
            <a:ext cx="3168352" cy="2758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4588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114800" cy="3234843"/>
          </a:xfrm>
        </p:spPr>
        <p:txBody>
          <a:bodyPr>
            <a:normAutofit/>
          </a:bodyPr>
          <a:lstStyle/>
          <a:p>
            <a:pPr marL="0" indent="0" algn="ctr">
              <a:buNone/>
            </a:pPr>
            <a:r>
              <a:rPr lang="es-CO" sz="3600" dirty="0"/>
              <a:t>El alma no existió antes que el cuerpo; vino a la existencia cuando Adán fue creado. </a:t>
            </a:r>
            <a:endParaRPr lang="es-CO" sz="3600" dirty="0" smtClean="0"/>
          </a:p>
        </p:txBody>
      </p:sp>
      <p:sp>
        <p:nvSpPr>
          <p:cNvPr id="4" name="3 Rectángulo"/>
          <p:cNvSpPr/>
          <p:nvPr/>
        </p:nvSpPr>
        <p:spPr>
          <a:xfrm>
            <a:off x="0" y="3881616"/>
            <a:ext cx="9143999" cy="954107"/>
          </a:xfrm>
          <a:prstGeom prst="rect">
            <a:avLst/>
          </a:prstGeom>
        </p:spPr>
        <p:txBody>
          <a:bodyPr wrap="square">
            <a:spAutoFit/>
          </a:bodyPr>
          <a:lstStyle/>
          <a:p>
            <a:pPr algn="ctr"/>
            <a:r>
              <a:rPr lang="es-CO" dirty="0"/>
              <a:t> </a:t>
            </a:r>
            <a:r>
              <a:rPr lang="es-CO" sz="2800" i="1" dirty="0">
                <a:solidFill>
                  <a:srgbClr val="002060"/>
                </a:solidFill>
              </a:rPr>
              <a:t>Nota. El texto dice: «el alma (o sea la persona) que pecare, esa morirá» Y como todos hemos pecado, debemos morir</a:t>
            </a:r>
            <a:r>
              <a:rPr lang="es-CO" sz="2800" i="1" dirty="0" smtClean="0">
                <a:solidFill>
                  <a:srgbClr val="002060"/>
                </a:solidFill>
              </a:rPr>
              <a:t>.</a:t>
            </a:r>
          </a:p>
        </p:txBody>
      </p:sp>
      <p:sp>
        <p:nvSpPr>
          <p:cNvPr id="5" name="AutoShape 2" descr="data:image/jpeg;base64,/9j/4AAQSkZJRgABAQAAAQABAAD/2wCEAAkGBhQSERQUEhQWFRQWFxUWFxcYFxcXHRwUGBgVFBwbFRgYHSYeGhkjGRgUHzAgJCcqLSwsGh4xNTAqNSYrLikBCQoKDgwOGg8PGiwkHCUsLCksKSwpKSksLCkqLCwsLCwpLCksKSwsKSksKSksLCwsLCwsKSksKSksLCwpLCwsLP/AABEIAKUAoAMBIgACEQEDEQH/xAAcAAABBQEBAQAAAAAAAAAAAAAFAAIDBAYBBwj/xABDEAACAQIEAwYCCAMECgMAAAABAgMAEQQSITEFQVEGEyJhcYEyQhQjUmJykaGxB4LBU7LR8RUzNENjc4Oi4fAkJZL/xAAYAQADAQEAAAAAAAAAAAAAAAABAgMABP/EAB8RAAICAgMBAQEAAAAAAAAAAAABAhEDIRIxQWFRIv/aAAwDAQACEQMRAD8A9xpUqVYwqVKoJ8Wq+vSsBuie9RS4hRuaHy4xm8h5VCBem4k3k/C/9OvsPzp4nJqoiVOgrUjWyUGu03NTWkomslLVzvKiBqnjeMxQsqM15GBKRqMztboo/c2FAKt9F58QeVcGLtuKxXEP4joj2EDtY6gML6b6AEW9Caiw38V8IQTIrpa1rWe99+m1a0Nwmb9MSp51KKCcO4hFiIxJA4dDzHXoRuD5VdjkIrULza0y/SqGPEA76Gpb0o92dpUqVYIq4TXHcDehWLxhfQfD/wC70UrFlKiXFcRvon5/4VSFcpCqJEG77JUWrAFV1FWEalCiRRTy1qjDV2sMdvXLV0GlesYpdpeNrgcLJO/iKiyr9pzoo/OvM+xEzYjGzYiYl37t2Y2IsSMtl6AAkAUW/jPjyUw0XykvI3qtlX+8xoF2ZxDxJNOIJGikVow6gnK24uBqVtcE0lnVGP8AFoBcYZC7gZtzbkd+Vx6VnpZwjEW05g63otxGTMT4WB89fy0v+dCJODyhTJ3b93fLnykLmPK+1FFkbX+E/HTHjlhue6nBBB+2ASp9dLV7U6184dkbjGYfLuJorW/GB/jX0eTTHLnVMbapoZCKjtT1FYitFoGu1AjWqcUhVOwRiMQXNuVQOKRNcp1og3Z0U5TTbU8CiAcq095AilmICgXJOwFQ4jFrGhdzZV3P6e5J0rE9oe0Hf3QIe701Y5RfqQvxH3Nul6nKVFYY+QU4n24sbQKCCSM7XNj+FRp7n2oXHxfHuCxkGXqhWwJ0F7AZT5NaqCL3SEuqSrzANiBc6q+9/XMOoFU8RxgbIWK20uAGtf4WI1/dT0FTts6lFeI1A7UTxJcvHLb4hls1vTQ6HfmNyttaMcE7XxYg5GBilFvAx3v9hudYHhGAfFSEI2QgXJIuARoNjtbyopP2OmUAsA4v8hOnLY6gHTStzo0sSaCv8UeC97hBIPiha/qr2UgeYOU+1aLs8q/6PgyjKO6j09h/5rMw9o3OCnim8RSLMGY5TlzZPFobsrZbGwvfyqdcFLPhYJI1kf6qzqk7wkEADwqNCcwa9aTvoEFx0zTFLrrr6i9VcTNEbQyshLaCNit28gtBsJhMS2HkhaRxJ3iqTmuUQqGy94Bdtxc+e9WeAdmZICHl7lNxliW5Ym3ikle7k6dalRe0ecYfs/8AR+JOSLLFJmjGnia4ZQL/ABAAi9tq9uKa1ke0ZXvc9rmBM7XtksTnCnW+ZigHkCascP47NjGyqhhTQl1bNpf7RAtcDSwudavGVnPlg2zTWpwoUZmhkMasZhl7zuzfvFQm1wdnF+R16Xolg8QkgujBhzty9RuD5Gns5+JMi1MKaVqtj+IGJcwikk1tljAJ9bEjSgOkDilOy1CcUgOrqD5sB+5q4Y9ARqOoNx+dNZGiCnKKZLIFBLEKo3JNgPUmh83aRFieSJXlygkMqHJfYeI2B16XrN0GMWwH27x4bu4A1mEgaQa6LlOUG2pYnZemtAop1gGbviBaxSSJo1YdFe7ISOjC3WqmChdpO8mYjMzNnOYkm/isFFzrYE+XlXOJy5msXEig2AViL3+zcb25EVFu3Z2KPFcRuNl+aIjKfkJtb8PMemo6GosHh3lcIgJkbbw/uQRYdTR/hfA42KR5BlkUMw8QZVbxDI2i6aCwBuQxrY8G7PxQXyC7HTMbXt0v0pGyqQ7s/wABWCMKNXa2ZjvfmB5XvRqYAWUcqrYdrf8AvWsoeJtLKRHiZUcvlUP3R8etg0QAfKbUL0Zp2EOI8KEssqJozQKTyDDM6FWPK4I15FQdbVT7J46SIPhmDCWPMyqbXZTqb30uGv5ag3tRbATBsU4OrLDEGYDw5875gpPnaruO4VHMFzXWRDdJV0ZT68x5HQ0fhFzqRkk40YVeBkN2JaVpB48xsW0L5XvYWsQNNjRngWJkaJc2YKBZO8YF8o0vJbRT5dLXqLG4eMt/8iLECSwBeDvckgGx+rvY/dO22oqxhsH3wC900OHG6t4Wf7tt1TqTq23M0Gr0UjOKVglT9NMqRMLPMMza+GGIBQT1ztqB61rsFg0iUImnrux5knmdqbgZUbMIwAqMY9AACV3y25Akj1BqFsRfFqnIQu59S4T+hot+EJNsKRgb6X687b70FwxWNiQXJjmELOxBLCTKRmIAuAzKB0t50YWs9hsO0uGxlviaaVk/EmUp+qini/AI1NK1QcPxYliSQbOqsP5gDViqABTSrb61FI5tYHXzFtBUEnBYTrGphb7UTFP0HhPuKtOtxVS3dOP7Nzlt9lzsR0VtvI2rm5sJQxPDX7wNOGxUYIyjwgoR8xiFlc+e46Vzttie7wUhG5MaoNvFmDAW9jR+sf8AxE4sgRIbXfWQ7aLYqNOba39qZO+wx2zJxcSXKsRXYeEtlGpt8r6EjbQ7VCjzI2ZcqkbMFUHXzF7adNaiwnEFZiHAU7apmBb7w5af5VNBIxe2Uub6KqiNPc2LEbaCwpl0W9Nd2WxPe92GYZoUyhSNdsqup6FSbjretPBoaDdmsIY4wGN2bxNpYXNhYDoABRdZ1LEA6qbEbEedunnUey1VombFCK5IuOdhc+wrO4zGYSWVZkRWb7bXUBgCfiOgaw2FE+MvJ3DmJVZwLgNseZGm/pWMj45jJzHEndIZLgIosMgFyS97pYcrC9MraFaSd+mu4MFE8xU3EoSZSGJBUgRnTYHMP19aOAUM4NwpYV5Fmtma1rn31t5UUFA45U3ocDQjtNxXuIGZT43OSPS/jbyHv72orzrMYkDEY1SzBYcMdCzABpdyFBIvY212GXzpkrNHYb4RgO5hjj+yoB823Y+7E1WQ/wD2DeWGX9ZWolBOr6qysPIg/tQvDC/EJz9mCJT6li2n51krMF4pgQT0Jv7f5VQ7Jf7KjH5y7/mxt+lqas47nE/daYab3I099f1q/wAOwvdRRxj5ERfyAH73ox0jEXAgEEkP9k5C/wDLf6xf7xH8tFKESPlxcRG00bIfxRnOv6NJRcVZGB9qgxsOeN16qbetrg+xtViosVJlR26Kx/IGuYI7BSF40b7SKx91BrzXta/0vHKuFXvCoytrYMRcXB5KBpc1tOMSvDgsifEYRGvXvMqqB73b8qo8Cwn0WPLHE00ri8kosqE9FZt0B6dL1VIaP6ZnG9jWjIMsyqTyW7lU0uSSAB60Wh4OYQroVkhsNQbi34tSvqbjzFGIsX3JYzwvZ7BpbBxtrmC/CvKpeHcPELXhN4W1sDcD0pmrKJs7hsajaJow3Q6EDrbmPMXFMx0Suy93mM680ANl6S3IGQ9CfSp+Idmkk1Q92wNxYXW/kNCp31UihUXBZ8OWK4hgjsSTqQHPOTNc5SNL620vU1DYznaCnDuMpqk47mS3wvp7o3wsPQ1X4Zw6Np5JUAspAXKfDmK3dgBoW1y39atR4qWxEkayZfiWwVtr3AN0cdCCL9KJxSKVBW2UgEW0GUi4sKDVIlKb9HBahnxgUhd2awUeZNv/AD7VV4lx2OLwkguSAEBUcs3iY2VRbXU0CwmPd2kxHdsVs4Rz4RH8gJvobdVJsATzrRVsRIK8R4+o8CXBLNGHuNXUG4W1yDcEZiABVfFcFw4iBWNYzYG4VbgnkSdzc71bwWDWNbfG2ULmYC9lLFdhv4t+e9C+02K+pVcwHjXML62sx29qVyt0jqjCkDsBEmc5lZGB8Mi2Rhp1G4v1uK0XBX7ud0lN5JBnV7AB1XQ6fK6ki456EUMw2HUQ5CQy7r1U6EWO9q7i1RhB3ljfERgA/eDAjy0/W1BTt0gTxfzYZ4Fq2KuNPpDf3V/qKu8VxndRMw+LZR1dtB+uvsapYVfosndtfupD4HO4f7Eh5kj4W57HWqPaHEd5iIoQdrG2urv4Rt0TOf5hVDnStl/HJZ8DbW0tr+Rglo8KCcS1xOEXo8snskRX93FGxVY9CgueXKB1LKo9z/henTuoADa5iEt1J/yqrjiDJAt9c+e3kqtc/mRTccx7/DL96Rj/ACxtb9TUEgjOOhGaCN9jIZCPuRIzG/lewqxw9s6Zz8/wryVRoABQHjWCkkxiPcCK/wBHA5m6sX0/OtPFsOVWQ8Vo4mhoNjsM0MueP/eG1iTl7zkG8n2B+VrcjRmQVDjYs8ZHQqw9VYN/SsN9H8OxgkW69SCDurA2KnzBqULrbrQLAzgYmR4zdJJVja22bug2YeYIIPr5Uax2MWMAsdSbADUseigak1jelh4h+36bUClb6I2VWDRtmYpIwURi98yyH4UJNsp9udMx/EpHslsgB8aI5aUryH1alY7nfW9udUZMLAZBKsjRNsyTpnIA08PeA2I5b0asRtenXVAUZ5Qjl3fx+OFy4y5omXTMosASbjXSpcdJJ3LLPJHJHIMqshtJ5ZVtaT0HnXcNhJSxMLyWbmVSGO/UIVLE+YAvV3BcHkUhnmUvzbuxmPozHQeQApkibf6UcHhJoo1TVVvZLjPIV0+S4VQNdybDlVXtD2YcRvIuIGguwlVRdRyDqM2+lue1a8IL5ja4G55DnQXE49HZpWN8NhtdLEPONNOTBNAPvHypXCKHjklL0AcN4TjBEHdoobgf60ktrrsugJ6b0S4Z2TkzH6TKr+F8qIG0LjLnudiNbac6uYfFDIs0g7zEOT3Uf2b7KgOwHzSeuu1FsNF3MTNIcz2LyN1bc26KNgOlT4pbRSWST02R8N+vwsffANnjXOCNCdiffehcXD/os6mQl42bwSsbsrFQiJJ5ACwbmbX130OFZbFVFghy2HKwBt+tLHYRZY2jcXVgQffmPMHWjokDSubHp0TDuf5nkQfshoyWtWe4BMXlDNqfosQJ6sJJQT7lb0axEtVihZOihNF9ZG/Qsp9GB/qBUfFlsqyjeJw/8p8DD3VjU2LeyE9Cv94CucTUGIhvhYop1tozqK50MRzxj6Vh16CeT+bwJf18R/Orb6GqfFT3ckE3yq5if8M2VQfQOE/OruIGtVHh2cvcUohamRtyqVhWH+Ga4OpjMsaKC6zSkX0VQWL5mPUhhoOQG1HsPgxH9a2aWU6ZrXIB5It7KvpvzJoVj+Fg4qCXTK7BJRfchWKH3IsfatI720pkSm6B5x45pKP+m39BUbcUi5uF/FmX+8BREmqeKx4U2ZJG0vpGzDnzAtT9EOySKRW+Fg3ob0zEYNmvaR00+ULp5+IGhc5wrDNJCydWMTp+bKBVR5sK62hJlbkPr5gP5dvY2FCwqJFisGJGEK4l5pW5/EqKLZmYklNAdAOZFE+I8HRlgwiXSIXchdDkjsALnq7C5pnZm47+SW65WEYzBVyxooc6KbKCzk28hV/hd5HecggMAkYIse7Uk5j0zMb+gWpyKrRawXC44R9WgHU7k+rHU0uMJmw8w5mOQf8Aaa5xPi0eHTPIbDYDcs3IKOZNAX4u8zNEG8ciFRGljkD6F5G5lV9BfQXpQ03sLdmnL4dJGFmlvKR0z6gflaiGKxARGc7KCx9heq2Ox0eFhzMbIigDqbaBR5nQUL4Ti58SMzDJG1yTbzFlivyte79dqBq9LXZvChYluCJVRUkU8iC0lvzc61NI9zT51CzIw0MgaMn0Bdf2bXzqOSEg610QZDKdxS3Rh5ftr/SnYmHvImXbOuh6Ei4PsbGpslOrmSKgvG4sSYGRmGuQqV6Sg5beoe1FJErP8VOTvl+UyYac/hMiK/tdLn1rQ3qiHiiuBapeVVsbjEjtcm52UAsT6AUKgxU2KYqoMEA0LAjvH8kINkHUi/l5Yfsm4niy31UI7yZWRso2XKwb6x9kFr76+VUMbxbHhv8AZwqjchDLb0s2vsK0uEwqwqFQBUHL9yTuT5mqpxT4g2hbu4ucvNuohB5ffPsDvRQj2DUxrFA7Y2Jbi5BjQW8jdrioH4oCAfpZZesUAN/RjcUWx2GjgiIjRC7sFUsMxMjfM5OrEC7G/Sq+C4XhxfNGrH7RVSSeZJI5nWhKdAjjvYJficN9Y2lbk07r+ikkj0CVZGLxUnhjXux0WMKP/wBTEX9ko1G8cZsiW9LD9qZieIZdfCo5senmTU3l+lVhvwzw4NKbRzTyRlpGcf6t0Zyb2chVOboDpoLUT/0fMnxh5PvRTyI1vNJGtf0ahXFe0IkYiM96mgKqhe5Ivq5IVfKxPWjnZnijSxqJVKsVzpmIJaK9gSRpm2v5FTzoJt7BONIBT8Dw00l/pM6SDUpNfNbmLuA2X0NqKYSFMOhCYnDxrzIRb+rEubn1vR3F4BZBZhqNmGhU9VI2oXdYnVcUinWyTFRlJ++Nkk89j+lEnZSSNJmUqr4xlN1kl8EKnqBYKT+FSfMVocHhWXxSNmc9BZQOiryG2p1NWFp1YBWxaDwX5SLb11H7E1Vd7mr2Kaw876evWqGWujGtEcj8LuWulKfm1p4FSoqUZ8Asl83zI8Z/C1v2qLhYfuUEgIdRlN+ZUlcw9QAfeiLp0pSLRSGTogaIMCCLg6EeVNyhfID8gB+wqRTrVfiHDhLYOx7sbpsGP3yNSv3djWHvZR7w4vbTDDnt3xHT/hDr83puXiGluQ6dPL2pRjTy5U1yRewueQva510ogA2JlzYm24iW3/Uk1PuEAH81MxmMSE3kcJfYE2J9FGpqbC9l9C0ssrM5LOFcoudt7ZAGsNhc7Cr+D4LDEbxxop+1a7e7G5/WoyhbtsosqiqQHaaaYjuIiF/tZgUW33U+NvfKKuYXsymYPOxxEg1Be2RT/wAOMeEepufOjQFdFZRronLI2Zjj/B8yzsN2MaDfQFRHoOviPpRqbBeKIr/u7r/IVykfop9qszQBgARsQfdTcU80WJYhXJYgwIYAg6EEXBHmOdOrtqyRgSnDXhP1Bun9i5Nh/wAtt19DcelFIWuASCD0O49aeBXapGJiKeEMNeVUctqvzHQ2qr3Z6VVEZrZbtXRSpVNFTtKlSomGOt6XdeZrlKsESxCnZBelSomY41wUqVKwHaV6VKizCrlqVKgzHRXaVKijCpUqVExw0hSpVj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www.encolombia.com/salud/images/diariosalud-1dib5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7616" y="332656"/>
            <a:ext cx="3093640" cy="216024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792768" y="2644170"/>
            <a:ext cx="2988840" cy="1015663"/>
          </a:xfrm>
          <a:prstGeom prst="rect">
            <a:avLst/>
          </a:prstGeom>
        </p:spPr>
        <p:txBody>
          <a:bodyPr wrap="square">
            <a:spAutoFit/>
          </a:bodyPr>
          <a:lstStyle/>
          <a:p>
            <a:pPr algn="ctr"/>
            <a:r>
              <a:rPr lang="es-CO" sz="2000" b="1" dirty="0">
                <a:solidFill>
                  <a:srgbClr val="FF0000"/>
                </a:solidFill>
              </a:rPr>
              <a:t>Cuando nace un niño, un alma nueva viene a la existencia.</a:t>
            </a:r>
          </a:p>
        </p:txBody>
      </p:sp>
      <p:sp>
        <p:nvSpPr>
          <p:cNvPr id="7" name="6 Rectángulo"/>
          <p:cNvSpPr/>
          <p:nvPr/>
        </p:nvSpPr>
        <p:spPr>
          <a:xfrm>
            <a:off x="2771800" y="4860399"/>
            <a:ext cx="6372200" cy="1815882"/>
          </a:xfrm>
          <a:prstGeom prst="rect">
            <a:avLst/>
          </a:prstGeom>
        </p:spPr>
        <p:txBody>
          <a:bodyPr wrap="square">
            <a:spAutoFit/>
          </a:bodyPr>
          <a:lstStyle/>
          <a:p>
            <a:pPr algn="ctr"/>
            <a:r>
              <a:rPr lang="es-CO" sz="2800" b="1" i="1" dirty="0">
                <a:solidFill>
                  <a:srgbClr val="FF0000"/>
                </a:solidFill>
              </a:rPr>
              <a:t>La Biblia menciona algunos hombre que no murieron: Enoc, Elías y Moisés, quien aunque murió, Dios lo resucitó, sus almas, o sea ellos en persona están en el cielo.   </a:t>
            </a:r>
          </a:p>
        </p:txBody>
      </p:sp>
      <p:sp>
        <p:nvSpPr>
          <p:cNvPr id="8" name="AutoShape 6" descr="data:image/jpeg;base64,/9j/4AAQSkZJRgABAQAAAQABAAD/2wCEAAkGBhQSERUUExQVFRUWGRoYGBgXFxoaGhgcGhgYFxsaGBgYHyYeGCAjHBoXHy8gJCcpLCwsGCAxNTAqNSYrLCkBCQoKDgwOGg8PGiokHyQsLCksKiwsKSwqLCwsLCwsLCksLCwsKSwsLCwsLCwsLCwsKSwpLCksLCwsLCkpKSwpLP/AABEIALwBDQMBIgACEQEDEQH/xAAcAAACAgMBAQAAAAAAAAAAAAAEBQMGAQIHAAj/xABCEAACAQIEAwcBBgUCBAYDAQABAhEAAwQSITEFQVEGEyJhcYGRoQcyQrHB8BQjUtHhcvEWM2KiFSQlgrLCZIOSF//EABsBAAIDAQEBAAAAAAAAAAAAAAMEAQIFAAYH/8QAMREAAgIBBAEDAQcDBQEAAAAAAQIAAxEEEiExQRMiUWEFMnGRocHwFCOxM0KB0fEG/9oADAMBAAIRAxEAPwDswbTWshIB+lYdfrWZ28v1rGAIbDdjgH8f5mEntxWAJEVrG46V4dfmg+oSRkfQ/wA+hnTAQbmo7rSDI9KkuNPqKjJpd7th2p1LrEeI0rm+N4WpxbMYCgmcwhWuFc6s2kEZiFI/vXTsSJNLL+CXoN52nnP56+1N1XHuagUOoBnKeN4C1h1a2Wm6TAaADrA15DYGejeRNIGYKFUDXn8b++1XbtDwAXcQM+iZhoJzMWJYy0EKAizyHqTNUjjGUXWFvwoDlUazAO7TzP8AatOlt+AfxmRqq8En/iE4nEBbakga7fTXT96VWMdfzH/FPyhNsFh/p/XlSO5hzbfNEr5+lHq4JEWHUGU9TrWyXdf7VjMNY0qINrNNgzu5uXJkSY/zUwVgoBnfSo0MnyMUwZQCJ2g8/L/FUJxILeIsJk1LhCA0mdOn0qO9HLr/ALVi1eg7VxkxwMQJIzfd29QI/OI9aE4lipbyHXeI2PWpcIuuSQCdWMbCJiguI3gzCBBAg6zJnfyNCH3pZVGMma960bn96VIjaa+1D5jBFT2bX8ssfYeeYD8p+KY3YkTTDL4xHXb1MU74lfIYrpv+vnSfCeG6hOwYH2nz96a3bv8ANJChySQB86/GtFD4XiRjLYgDsC8mTrJ86mtAkkJM8gIJMzm212mh7zrMrmAMROpmBP1rfDXoYGdhOhgg66T/AGoitxJIwcTbF2soEqwMTJ0ncbeW3satHZDCLcss2TM63beUiSYJUkHcCdgYn73SkPaDHtdfvWZC1yDlUEZQBAEEcojnUvZbjNyxfVl+7IzA7MAQY2PSrLkjEIjKr5PU6p2V4T3BvCIUXDk9IGbQHYkgaclFU7tLfnEPlnUny5ev0qxL28JMG0I8m/LSqxx/GpcgoIYksx6E+fOd6J6Vm4GG1l9NlQWs9QKxiDvr+96zb4kwBAnRgBrJ3H+aitXCPTWobBh221IPwN60DhWEyB1G9zGnMvoZ+lFW8VI1mlDEyD5fnUouRzJ+asRKnqfTSaj0rRTqa3sio23r51YSK63PgzXmX3qNTpUlwzFQHQ1mauzY+R11+cuong1YuWidBXo3rFx9KRVwOD/PmXgz4ZV1dvYUDjL6x4F/fpU+I60IyTNa1F2V4EdqXyTKf2ptXGRjb0aDBJyhBEux3JlQo9BXK7ll2YERAMaETvMx5/rXS/tMx72rSqugaS3mBsvzr51zThwYAuszsI5aiNPMmtbSEhSYlrsNYAJvdYbdNweZ6/WluKHLXTSmWEiM2oPpsf8AaeXKl+PY5hP5zTyn3TMPHMDuYQqJyk6T/vQ925rI00FHOcwJOmkb7+vpQDRPlRgT5lxMW2gA85ok3yTGnv6QaDJjpW1tef51PcnE2uPWtoSRJjzqRkGXQ69Ou3P3qe1wy5nQLbcs2UquUyxOwAI1n4rsyQJDYv8Ai12j5561pjLoYggR13mdSZPOmPF+zN7C3HS/COoQlQc095OWMvzFBjBQniDagN6A7E6ayNfcGarlfvS/K8SCyx0H4Zmi8SpCgcokHqDBoVLJKOwByiJPmTpPrrTN8AVt+KZAnXzif9OhB+aLKkSC45bISBooGnTYH86nZB1ggTPtUj4EiyrdDt5frrQuLvEBdN1ipQ5U4g92TI3uAkbmBJ0iCes9Ki285+lS4RJknX/Fa37RkmPLlH71o6qQMySwJkpIK6jUcz01gfFS8PvjOsxB/Tn8iiLdjOkjpA/Let7HDcrDn+/7mmlGCDAlxGX8SOU1D3+uo/L9mvZY3+ByqDEED3p4umN0H3J2IiP3vW1lgI6mgLdydKycXkZRE5tKXSwM27xLYI4jO63v5fFYW7OwPtQufxGdiPg0O91gxiDoP1q9lwHUoVzPrANHzWbwrFw7Vm6dBXg2+46E8DBmrIzt71C29Sg6GonNYGsOUB/nH/kIvc9WI3rM1HceINJgjdzLgQO9ZZjQmIuLaWbzqg6sY/3rTj/Hu4tsTrGwmPTzPtXKOK8ZfEPmYk9JIgDoAdtq3tBpjd1wPmddqvRGPM2+0nilu7dXurmdcsEzoCTsCQIEa+1JH4MqYdGRgSXZTrOoYBWiNVaJ586H4pYLZRr/ALA/4+tWTgqYZArXbjaMP5ZTMDBBBkAgjyivQtpjUmBk4/WJV6j1bMtjn58RXx/hTW4D5FdAPCgBA1g7RM6t8eUVbFEyZBkHWQRykSDV/wC0zWbt221u5mV3XMBJYRGiqYIMAACelVTtQltWCqzZSxZjsYLazGhgAADShUWY4Pcm2sEkiJL1oQTtA67nyigLpgAeVWTg/DFbMcQe7Q22ZMxAzHKxWD0JBG0Sp2MSmxOHORZ3nKPz1506GGYMDA5gQtExA10+ulSKulaXrRB10nbpG2nlXg0VIPMuRxDwqM0BSpJ8OXXQ6RvJO0V2DjFuzgGsXljvxZRFtKBljJDM7RPSNto2JjmOH7OMcF/FqdFuZSOkCcxkaAaDnJYdKb43tMcTbXOqhlRUkSdAsaBpj1k+VKXA2MAp4zgy6t6aknvxB+K497917rE5rjBnjQSghdPLXlSbiOKLqFuMzLbARNZyquw12Gp+TR2Y8vp80rxDqMxgHUzO+2kU4agiCKpYWbmO+CcWbunUpal2BZo8TZfug65dDrMb0Vhr1oZu+Xwkfe1OXUann+xVe4UhUEjYgH36UdxBv5Len604tCmvrEt67iz8JDdukLlBlZkb67ilWIuZ23MDQDkPTpReFzd2SdenzFZwuAOVnI3MD250GpPE4kDma4TDnXy+umtYeyc8LJkgdda2wyka8tj+etH4HFZAWQLn+6nq0gkdDp8TRnO1OJQctiFW2yKFOWY2zCfz3qNrhO422qTC9nP/ACl2/ctlmzKqxPhmGMQQMpBietRKhSBGXynadRv7VTT3b22y12m9Nd03tMCwBHr5e3+aO7U4F8HH8oElVafvBcwzAvGskHbbzNLQ7AyPzp9iuK2jDO1wqLYUG42YMCPEDyJEkDmBFW1TsgGOpbSVq5IMrfDOId7mDgBokECJ61jGYXMVgGQZ/fxSy4/dOhUFZWdTvJ+mkU2t3Z0B386LVZvXHxKWrsbMkuNmKsBED6zNJr9w5tCdgD6iZo67cgxtqZg+dK71wkk7TvQVPEhOZ9H9lO3V3FX+6uKgGUtmGkZY84P0obtD9pLqSmHVYGgdufmBsPrXPVulToYbXWY9vitL94k0k/2avrbgPbgcQB1L7cZ5lswf2nYlP+YquD5AH/t6elX/AILx61ikzW2mIzDmCR/v8GuJJqIq39gu1Qst/D3FMXHEEEQpOVdRHPTnWZ9r/ZiNSTUvI+PiG02pbdhzxOnnaq723401iyO7K53MAT4ojdRHWNTtVhZuUif3yrkPaay4xLC7dFzLmJgnSSTDR93f7oJifOvLaDTiy33eOepoXOVXIiXiN3UlyS3nJk+vOla4j1iZFT4m7mOuxOkmojEfdr3+j05Rfd+Ux2fJmHcGJnSsqR7V42R0isNh52kflWjAmD3bQD5guxB0O8HQfvrS7tIwcgzB0AWZ20Mn8MdDVoxnDbS2rbI4N3U3AGOnTQiAdh7TVdsowuC4uUgA5ljSM0QN9RKnefWsJrA1pI8TZrpIQDPfMV4zGu6W7bXCy2hCLrAzSzRPRjHtpFZxOLR1XTxCNd501JPOdPinN7AW0xDXFSEBzIh1EiN43BjyImqsLZJO86+vPemMdZ4ghg5x4lr7TYBcOti0Bnbuc2ZgsfzV7yBrIiWIJ2nbY1WrGDe4ogZgJAE+5Eec1au1+W6MLc7xJe1btlVJzDKpEsr5Y8LAakQZ3EVUlsMuoOuuk6gCDJ/T0oNWdoz3GnxuwP0l44HxofwVzCYpgqwr2gwOYwwbLppEg7wZNIbWCyg89dPegcChYEnWG5/MyaZ2bpE7UaqnaxfwYjdaWAX4mhABO9LsTZHiOwiAI+tM3br+dRkSNtKZbkcwKkg5mbKKAFI9DPWscRQC2Y6fqK2VZ/fpROGs53W2V0dlX5IFMKSRmcPvQPg2GD2X01UT9RIrZbP8uDtLR9Kk4HZYF1iIXWTr4ZBn6CprafywI1zN+lU0p5MI4IJixLX4RO2xozhfCHvXFW2hPiUsYOVPFuzbKNDvV07Ddl7dxL2LxIm1YHhXlcuRIVo1KjwyJ1zCrR2jw2LFlbwCrbVVE2SvdlSogi2Rouo3ka8poGqvKnYuMw1NeSGMr/bbHrbtHC2rY7sw6Mh5EyREdTpB5VQVG89atl67dOUMFmfCcq5p5AADfapOFdnLGJxCrdc2V1LMFALQJI6KSRvFKaR10498f1Qa4e38pr2J7A3cexc/yrA3uEfeM/dQH7x68hpVu7QfY7hO7LC5cLqojMywDoM0ACeWlS3e1WFwrWbWGY90hCEm45DKzAMd8qjUksdZmAJkWTtTw+1cs2zbdiHuBQy3WZYYNJ+8QRI+lVt1Nlh3dD4i9dYQjM5HiuzuGKnvbltmAEaso2+74RmP1PpSP+GU6BAg5RPzrE/vWnnaB2Zg+YxERpKsvhZTzlWDD0g7GlFsMdd/eaarJVe5z4ZuojxyFXhljrrSzEpDGrN2hsjIrjc6NofY/pVYvb0WpgVgWrKNgzopIjeaidZOmh9q2c6TUKH0rSJEySJMtvTX3IqfBMUcON1IIMeYjy3qC0ZGleVxPQ+dKakD02z8Tl7GI9xfFbhM53LkiWk+ukeppJirOYlmmTqZJ1JowNy6fvprW4wrTnBn21Fed0u2k5YRh2LRXe4Z+z/atbeDHWOZ/KjcRdLE66DrQxujSPqNfyrYqtdjzBHia3EB5RI9ajW3H5ac/TpWbjH2rwc+RbzNOhh3KeZDicOeRifeI8ufOl1hXV22yuNV9518wSYPnFdKtdibeGtG5i2Uyq3FQMSYWC6ZiAAWYqvPTNE1RXuDMWIBBmPIE8hWZWyXWlgJoNupTAM1gEfnPpQfaHh4/jr/AIcgJYqNtkBkesmjbcA5hsfL986K7TZruKuMR923IHRdFnz8OvpXapytq/GD+0nSjcjY+krzWszWpGgQH12/ftQnEsLFw7wY9+e/P1qwYfCXIANsyi6mPwbAz/T023HuLieHC47GRoogdN/370zsDJlYLcyPgxTw3DyYGg5j2pl/CAHfQVPZwBtgzv5eg+a2eyxGg0FGSs9GCL5MB7vpUcCpmUjSY8qgYCaMawRCLDuH4U3Lq21GrEAepjnRuCslcRbndbiz1BDiR7EH4qPgxdbqXFRmFtkZiokjxgDbqdI51duNcIt3OJNcQLkZe9ChhJYAZgV/BDBiQdsppc2BCUPWDDV1k8/WIuL8OW3j7+UZQ1sGB5gE/JBpDipya/1fpVn7QXP/AFBhG9pR/wBtVhmJzqOqkR5kjTryoOgb5+Ja/wD1GnTuBWwvBFQaG+L7dPuyR9FWKP7OY9sXw+zh9gCbNzr4SrqZPLJI9aj7Y4Q4bC4dLcZbNs22UkSVZQCxGhHPXUa0t7F3XGBLW4lcQQf9JtBTM7b0ncAwZl+cx+odCVTieFAuAhtbTSPMAkaz5Uk70q7B5yOYids22lP+JuA76gzr7kyYoHC4lLjMD97NZy+eUsTv5VRTCseZHjeGMjNbgaSYGoiCZHSdzXQPs74xau4W1hmYG5av5gp3KmWBA5gEtPzQFvDm6hY+ErAz5RMMDIPUf3qkYfHPYxYuWWl7T+HwzOXlE6jkfeqqwuUoexBWr6bcRl20thMVd0/l3HNwaGAW3jl1HtRXZHDWMzs4UqiFhmk68hHOSeZ5GlvGeIX3ym4QAVBVVWFggMsyeQMb/hitOEcdFtXUx/MyGY0ETMdJ018jTBXNRQd4kVYNoJOBIOKdq3xF0oy2+6/oC5QBrz3/AMgVXeJcIYXWyK5SfCQpOntU3aCx3V4rmnckf0kmY18oNObK2r4DMzBsqg+KJMRP5VyH0xlepa0FsjyJYr/AFA1vSP8ASf1NJ/4O2rx3hDD+pCNvf0p5xbHA+FlY6SDtEcx1IMaGqrfxHi8OZhrMmNDqQJ0GvXX0paq+5uWb/H/UxVUNwI+4fw5L2qXojfwx8a0eOyKzreJP+jX6kVTWxIMLbJCkiZMD53q1YbicKArhiAATpQdS2oPT/wCJZttZwRD/APhtADNxwBrJUDbXcmlC9rsJPctduINs5tDxa8iDI9ctb8WxzixcmCMpjnOlAYbhl/8Ag7TD+Gtq6m6SQjXmGYjXOuYzBIykACgIrEf3Gz8dD9o1pqluzgR63CMOVUrdJUgaiBIjcE71GnAsOYi43vlHP0pHwTGhbXd3CoOfwwNNQPugDQZifmhMTxFjIBI105c46bUb+/kgWGLOgViuJZ7/AAGyqsTcYZROuXYe2tQcP4XZvLmzXAdQQcsjQH+nmDPvUf2cYAYrE3f4gg2rdp7joWjPAgDeYG5j+kTvSvieKupcVMNnRciyAJhp/q9hv6VJbUAY9QwgrXbuxLv25tA3MOWYnPZTfYbwRzqu4rhOEfDG6rsO7IRYUGXVASGJMhWJOoBgCDyp/wDaRcE2UmWWwqH11n/5ULhuE91wVRlIN28zQTM6BQfharW7Kg5jBHPPxKXgsdYLZf5mug5Az0n2q+Y7GWbS4gsFZrs2U+6SFti2066rJY6+XlVBtXLdrMq5Q43O/hysTDHYzGg3rPDsR/EXbVlAZ0DExHiYLm8wJG9XfdY+cnAhdKiqh57/AGl17Hq17BYhCoFrM7ZlgZsoUtruAshgIA1bnsmwnDA4zQByPUEb6U07H4PusTxGdVSw1vTQSbgQkDlohNVbGcZezcm3IzTPyY/Or/3BkKYvcA0fXuCvrlWfMg/7CtrfA2jUbcs3+KrN3tNeYEEs09ST12+nxRWD43eEQsDkJAn1mo36lR96KFUhuN7LGSSBPncUD6rQn/DAG7256B2Y/wDalH4bj90HxogHU6x56UNe7aNbbwqh9iR9TFcNTqsYB/WW4hmGtpatKik5/GScrDdrRXUxMZWI9POpb2GVsXfZA2TvAVdE+8BBnyDGSaV2O22JuEi3lQH8Splj0+eVK8X2nvqwJuMwBBImAefLl69alTcx5xn8Y9XkL1xHvHsXPEp/qtqPaI/SguBWBcxdtdBncKZ2+8B+tJcJxo3cQjncCNefiZv1j0FG4DEEXLoSc6nMhCywJKjwg6DUgkwduVO1ZRcH4g3G60zoH2pXYxY8QPhkEcpLAiecRFUQYsqCFJEuCYJG2mwMHTnTrh/B3u4Rr7GWLueh8AGb0JJJ/wDYKritr/76rWwORHLFKkRx3kqT6j6aGgOIIQyso1LIdB6EUySyMjDoR9ayt5UdWOgCoT+/iqJ3JYccy7dmLi38LcTTMjn1IKyD/wBsfNcwsFVx9vNBXvTPLdjJnlvvT7s92tNrEE92QrgLH9J0ymB0I18iarPF7Oe8wCnUttziSf1qKaGrsbcO4E2h0H0Mk45xlpYZkZGUW1hvu5AIPPz+as/2ccKs28Fcx2IQP/MNqwhBIDBSxYjn0E6D1iKZwrs7cxV0WrYyKVLMxkqiICzEnnHQda6x2gwYwvDsFhVAlYZ4jxOVJYmOeaefKicKu2Faw2HM5vxrBC/dN1icxOvn09KHs2SCQBoIpneaTtAP0pVcunXXKZPP0A+IooA6EqXK8x5i+JSqjKwHPqfncefWkuJe54hGhBCn7sDfXry+KacYdcOxtEm7lgNCkZTGoBYyROk842r2C4biL6h0w902xEuIKqJ5nNy5ga70otTL4mdXuTrEWWlmNNh5dPrTDh4bvAtpWdmOULGpkiNB8UuxfELaXGUZ3AYiSMswY2J0q/fZUVHfYsoYtxbSdfE2pjzCx/8A1VbQyrnH8Mhai5wYbc7DXbeHa/iiAFE93b1Op/E+wIHSfUVXuL8fS6MkIciEWxcTOxzeEjMu0STtrAp0/GL99C9x2YAhd4Gq5wCBpG/xSrFWMxBgdI9YE/E0FdOe3PM0aLBQCFHcDxvYUqbeW9bdGA8dsHLI3WNIIMf4rFnsgitD3sx6AAfM1txjE3Ettk0AI2PMzO3qKSJxW/JmZ56t9dat6F7/AHWGIjaBuJMufBMGmGuhltG4jK6OuaCQVZIGYxpmJ5bDamF+/Y7oqmFUX5kObonQyJYa7zpBH51R8JxC8dcw0GoJY6ekiaY4jEP3OcBTt+FY1PIFfOhnSXeSJdbDjiTdo3xWJdXbumIAD5dBMRA0JOwM9SRS7FcKxD6Z0VTyUNoesHmevlRb22a3mk7fhZQPTQCl/DEdyxL7c9wfpJ+KuumcD7w4nMxYwX/hIK0tdUCdZB2/MzRnDOF91czWi2aCDlhQAd9WJPQ7nalLG6zFc7Keo0jU+nIH4oHEvfJIW9eIB2Nwn38LH41ohofovLIpIzzLfiM8lluXLeec+WZYknfSNyfmg8tuIctprqRJnrtSbs1h+8vqt0PckmQWPzvNPO0fCUs3sqKAsToPrrRE0ykhCxzBsCAT4gb3rSbGYOxP6Co34ivIoI8j/aaGuoo5VB3I6CnBo6/JJgMiMLmOtEeK45HRU/ViBQGJxlgAQl1vMlB9ADFQlOW8dBT3gf2fYnFgMq93bOzvOv8ApXdvoPOqvVTSNzHEMil2woi/BILpFu2SqkFoB1JA2J2PL2pjw3sqoRr2KYqqkwgGrRpMzoCasfDuytvCJe8XetESQPDlGYwJP4o89BVe4lxzNY205+3IUiHLsfT6noq9OiVg2dyuNaVbqlNCdSOmunpRmPsAXgzfdfwnlBiN/j5pPZvZrsmBJ/KKsGIDXQ3hlTuQNiOn5U3naeZh2kbsidu4VhlvcNw+dRrYCkKANbYKmBpEgEVxJPvDoW0q99ge2XcJ/DYghrU+BswLKX8MGNAuuaeWumtVvtXwT+DxJtqS1stmtMdZUgEbdNqFWoBYjzGA+5R9IdZTS96j86hxmAbuFuOQiFYBbdiIMKokmOvmKlwhzG6IJnKYE6zyEUB2s4viLqWka1oq+EosSoAAnmNB9aGmQ/EbZA69Rdg8QhvqoIJzDUa8/OmHZ/Bd9xKyh+69x1PlmBH5Gqjw0vbv22YMsuIJEaTB9aunZLEBeJ4Xyvp/3afrT7FnOSfEzFQVnAlu7HkYdMOc0FhiLQI3DHujmB68gOZIHpW+J48ksrvnPeM2YTHiB2kab7copzxRSMGwj/l4y4s+toH9PoKF4/2YNrDJfH3G7oc5l7KMW92ke1L1qAOfMZaV255f9P50i4ovjkMNQDG0TrVixAgkenxvUL8PLwRG3Qf2qztsOYK7lJDiOH4m8Gud07EffjUrp+IaleW4G1aYPFX7ChVJUGTCjUa+mhiBXeF4PZBYhBmb7xkkn3Pry6mk3E+zVpp2V2gW8ofSNpYGBMDXT3rIT/6HecMvEn+jIGQZwrEYYuxYjdiSW1JzEnWYrquCx9nBcKs2WZUe8veSSN2cxAHiMrpIBiBW3D+xT94wdVILjMHOZch3+8NT5iKoHFGvYniCg+NDeyjMDlgMAF/05csAbTT/APVpqh7T1JroKnJjvhnGVKuqkMCQGIOngLZT7gsPapcC7XTltgux0VRvA3Jn7omi+NcDP8fct2bKhGAKqmUAAAyT0j3pNd4lfwVwi1lKvaIYyAVbXKwLbEGOWsHyNSzEr7e5dqijYaPsFg2+45iZEZeo0IJI5xsPfWq7xm0lq4VK3LpB8RRRAkaA6HKTHKaa/Zx2qs3GVcXcS06tqxGl3oWc7a6GY+tW/tjYQHvbRKLc8N0ooMtmkExqSBOlLW2mtpejTrc4UzmHB8Yl2+lpEdLuoKsYzEdCYj/SR11q1cW7N4h1VVtsCTOo25yTlA6c/atV7O95i7F20Ja24LuNICkGSBzIkR510R8SqqMzKp5SVB9dTSOo+0XQrtjF32clRIJlewnZ9u4CsSpKw2i6actSVj0FBcC7O9y1zxh2iNWJMySM0jw6QNCaYce4ywWLRzdfEgDdRmWWB8xHrVZwN26l/vHiST4ZJVRAHh+7r1Mc+dKpbc6ElsfSQG06EZkuI7FZBculgMw2ALEa/hzQJJjUg71Qb+BHfFLshydCdfdyNV012A31rpuL7QsAyhQJH9TaE+QiqTieGEBmuMxzEljlUFucEmW+I9aa0d7nJsgNRdSBiqGdl+HISW/lp3REgtAkqdZA/Nopp2gwFu64IuLI0MS31HL4qvYfF2bSCOQnSTGmuvX0pvg+JowBzATy3InqdhRHssFm8GJG8FdmIoxPAPFCuWHWI9dJNEYfg1pNyT6im9/EoJyn13mlmIvSdCdaJ/UXPxmLeZNwrhlq7eCKsDdjGoAknz2BroL8dVL9i1EB1K/6WFtbgB8ijD61VexSlP4i8BJt29B1J/wKg7a3nw1+zeALAi1cEf12xlI91J+apt9azaxz8TV0/sr3jzLHxviGGy3Ek5nBmBIzDQGGGp5E9Otc1u4nCqmXvT3xYk+EkAaADKBlk6nfSNqm7T9slcEWly+EeI/ek6sJ8jOvnVY4Vg2vMltCsuxBLDY6Qeu0e9adFPpLLPaXOIfigLTAraV7Z1KlCCZGYEk6iNOevSisItu4WUAoQoOVhABIj316DlWbPDzZvXEdmeCVIUEzlE6CRyHX3r2GxZtuJBAMBWPIMMxUn15VzjIyIJqgRmG4DhX/AJi2ZzIHErB6iR77VavtgsfzLT7QXQadLjAfQD5FJsFAuIzHQsPz3+lWz7VlmzP9N67+aH/7VahuDmBpPcrXZ61mvMOZVf1pj2j7IvYHe3UItKGIIZiAWbSR15ZdBroa92Iw3eYxANRkBMawFMkmup3Lq4nDRcEBlBddDOklVnYggjUTrtS4UmwnxNEXisAAZnz5cw/ful0ZitsbAEgbQwG+0HT9KzwG2Ux+FJie/t6jUf8ANUb/AL512CxdTPdUlLX/ADCSVEW7dtFRAB5PcBj8RUjrXMrgT+KsNbVgoxFvJm3K98gluck5tKfTCjESd/UbdLJ2gP8A5fGr0xoI8pVx/wDWnvbK3/6UFH4Fw3/wjalPaC14eIL/APlWfqLs/nVk4zhTdwuJtKCSqYYbdCJ+BND6C/zxCE5JnJLt2CalTEwo58viKj4kmVnHMHKR6Eilz8RRdGP5n8qm2vfA2NhcS/4ftyo4hcuF7j2GQLbyqYGikkAwdw2sTrTE/aIqk5kJBJyhdx/qkxXL+GXurQANQeh1B/M0TYdm7x3uT4jAGwgDb2NZrfZ1DEoFycY/KCbVWA5z5nRP/wDQQ5C27NwsTAEjflETSVOBJhMbdureLWiZWQRlZtHGmjRyOmwrPYGyTde5H/LQkaT4m0EecZqziuOhXew0MSSAdDA8DA7edwe1I0IK2KVj8Zp6e1mAseB2O29mziGu3rV7vEzhO7iGBUr4p1Mmdulc/wC0/FXv3jeK5FckqgJIXpE/vU1au1GFBDPzUkA+U/G0VVUtIbRJXxZgAYJ0jXT4rZqxtyIO92sbJMF4biSkMBOsR+/ervwftwnd9yWyJvlOgnTWRzgVz/E2yjlCYiPqAa8jwkxJn4q71K/MolxTidpsWyO6W1dPdgZx3YUM07MJlWiZg66zWOMqVCuWBZtCYiYGhI6npXJsH2rxNu13aXGCg+4nkDyHlQj8Yuv+NpPn+tJNoy3Z/SVtdX+Z1qyRl3UkxpqT8HWoLtt82kHyO3roDXLsNxJ0IYMQ3Pzq48C7UZ/AxmRKsdD5qep6HmPSlbtE9Y3LzFCnHEeOt5VLBlJk7g6/B0+tJ8Xwe5dbM1wbbBSPbemX8TLHXboR5aVDjceE+7MnT09Tt7UujMOhzAcxYOHNoCR/9Ry2XVvc+1McGotqw1nz2mdv9qhsFSCS0mJ0OnWABQuE4j3jMDyn/f3pgbm78SMQq4xNQFtf3vWMVfaAFPUb+Y1qJGbYxH+P96IvzIxLt2Jdkw2JddGOVVP/AFEED6sKE7T8LfFXxhwxzTKKfu2rSjKXc9XYAgdPXRt2Qw04F/DnLOSFmJK5CNfUT7UDxztLawV2/iTDNcVVRZ1YqTMjdVAjXn51SrIsJXubtKj0V3deZUO1PYzuTlS+jOwWVKkEDYmdQBptuaB4Vw5sHcS5KHfVjEaclJkkb0g4p2ivX7zXWc5mM6fQDyA0Arezxh3BDuQN45H1HSthA+MMcym+nkgEQniV92us2YjOSwPUGaseC4AXwRc3IOsCMwMZTDeW4ka6bVWuJ44MqgxKADQiDE9NOlE4XjCCzk726AywVRgsmfxAaxr1j4qGU44lQwzzDOCY45VznZup0AiN9966f29C4jBvcRgy9/chgZBBW2Z06R61yrCcbsW0AyMxESdI9fcmrt2KazjbmREPhhnScvhnU+h0HoaB6hQ52nEXrrIYg+Y1+zZQjqUYd85yKXR8pQQXyQdfUxsNpq68UxS4e3euPdVUZ2OdELsmiLGhAmQvoYM865t2m4xatYxLeVraKhtk2gym2sqyunPkJ1Mqzb0T277QW2uJYs3GPc+G4ACqs2X70TDbzOo1HlUAt3GrE5AEm4DxDKmJuveFrvQq22uB0fLJZjaQmA0sIbNEzvVRv34u23Ihbd1H8OoCowO/4tF33JnmaMwvBr2Of+UmXKZNwkz18V0jfQxyGwApxi/s1vXEzHEZ3Ua52ZgBE/eIEwSRGtOK2RAtXjgGCf8AFlq8+JJzKLl63cXT+jPodZ1zD4q94Xiwuvi+6YfzFti224BJZEOu4BIPpXz5xjCXLNw27ngKnYT8zGtH9nu2WJw3htsWBjwsMw0bMI6a9POuZT3K78MYR2j7Ri5iWui3kznM1sN4c8FW1H4ZMj61X71+STrr/aieNcSa8xdkRWZizFREk6kGiODi9bTPbFsh/wCqG+7PXbf8qOgLHiBaTcPuh0IcfhWJ30BE+VRYW8WKhiAi6NM6nIoP/wARQFi2WbKGgZTr5AUXw/BMHAUMwUyTqQDHQdJpNlKkgdyhA25nV+xGLUYW4VYBu9RjrrkCmCBzGpB6SKpnGMT3eOzvoGkabDyHp+UVrw7ieQyNQ3hY+Rj+1AcaEurwCATuJ0nb9mkKq9thJ8xysg0DHYMsPGHVVChgwZJfohIIC+Z0Bj2qDs92Ue4md2W2izlJ1J5zl9Ip5wfswGVcRiGBsqAygBVUt0yqzSAZEkjMeVNsTcVFje7cMBOSLGYG4RoD+MqOijrUHUY9qfnDLXnlpyztXwE2nVlbvVb8UQf/AHDX86r72spg7HauqcZ4Kz93b2ZyCpbbpPn51TuMdnieIXsOpnKGI3G1vOPSdB707TaCvJ5gHrIMrGWpVSBMH4q/fZZlJvWhZS5ccLkZgJtnxyxY6gAawNTFPO1XBraEpbYtKAsC33pkSEiAND93aBXG8CzZiV9M7d049mo/C4g5kjkVM/P969xDhRtkHUoxIB8xuPWgrNyGHkaMeRBHqXbOddTz57zW2HvATImfmgsOxImQehmKkLSYkA9B8VmGvxEuYxsZBIWPitcFZVJLD08yeYpabm8HTYn9/FSLilCDUnX9wKj0z4nQq/cEaVvgMO166lpTBcx7RSvEYiDA1M7jaOvnTzsXg2N8XYgLJBOmYspEDpE760QoQIzpkUv7pfOF2Rg0y584LSS2gEISx30gDf8A6q5H274scRezQoUeFcoIED13PtXRv483L627ZP3MoeIBdrhR2HWAGj0qsfaJ2VdUF/TIpFsIDJQa5c3ViZLHqY5VOn2o43dmaDZKEL0JzkKSYirXwX7O794gsMikSSd/SBR32f8AZu1cuF7x+74lXkdCdavGK4sFYLnyqSdVB0iBoAfOrajUsp2p3D6bTKw3PKxd+zS2VhCRG5JI+kGq/iOz7WlOXI3nBnTeM21dDxTXLYYd6sNr4gVYbe/1FVLitzWO8DH/AE7eutAovsY8mN3U1p0JW7d+2rZbluT/ANW/T0p7hO0IwyMlnRHILhVgtBkKzAhyPegMVhLL/fY6dNPYTUFjBWJEK7erQPoKdJBOeYngk44jPD9p0W+t3xaGQD4hGpiSSSOWs6U14kMM1tr6BbZZgO7BLEbScxAEeQ+lV0pbXQWkPux+szWUCGQLfkQl39GEe1WzKsk6D2e7aW8i23GVQCFZQJmNJUggdJ1PyaY9ieJMz4tyxaCGzTrBmQJ6ganWuY/wIVdM9v8A/Xm9pDR58qtXY/EthXZrpttbZImGVjJkZwSBG5jU7Cr+qi9mBFbyv9s7q3s93TNbcAiOUAE+kxHofOkWFxgC62tdpSR8xT3j+KXK6tctBS0hLS5nMmfExy6esmgMPjLbr3YGXQ6R+Z+tXLbhxFbVYdxJibYJEBgOhBPxrUgvugCgiB0MfOutbY/CFZEk66Sdv7+tR2MIWAJO+tFQlejIQF+oDn3PWmHDeL90jQPEWB57Aaz9PmlgOlF4bhpdSZUfe0Mz4RJ2BjTrUAkHIkMARgw/A47M5VQZcwqgTJPKPXarzc7OIhto9xCZVLyAybZYEiTsJj5+a5vw/iD4e6LlpocAw0SVJBGk7Hzq3djcOmJn/mvdXMz53i2S2zSoLBpA/CZj2pDU+33k4EYowrccyz9n+Hxijhwz3LSguikyAwiQYjUbzG1WmzhAhylRnbM0mZAAE+RJJ/P25/2W7WNgsbct3LVnMJR2zZCFXVspZirEgDQxqBrRHbT7SluCMGzgzq+WIUjUa85jWs+ym17AAOCO46LqwCx+Zb+2uHyLhLg3Cuvyv9yTXLcNjUTG3GnQIQDvrCg6+gNR9oftCxWMsW7F1lC2/wCgFS52BfWDA/vVctbGN6e09JrXDdxG27ceJc+w+O7u/i1tFZa2zISYGhBAnl976VacO1o30bvB/JtqhBInNLtLQdBqY061x7NE67/WsKKI1O5twM4W4GJY+1HEkP8AKtyQjMSxI1Y6GI5aaUgtxBXcnbyqNq1o4GBiDJ3cwuzfhYOuvX9+VbW8UM0wRH959qCFbCuwJQqIcMYOR+esUbaxyiJggiaSssc63XymoxKFBH5xKtqD7UbgcbctwbdzKQZiQfpVdJULqpnrNeW6vIHzqhQGUwR1Ou8O7UKLForcw9ojR7aoxdYB1VvEANjJHXfaq72q7c95ZOGthruc+K4wnmDCHKubUaHKIER1qlf+IEbQPYA+eu9HcNxBLSFuMfU5R+4FA9BVO4iMjUuFxCuGcaW0io6tbbcP9PimmDxbLdzuQwBzA9SRMgfWhb3D1YGY5nrE9PP+1Ad21gQr5hrKnaOkcz/epIV+YSvUkdyx4nGm6rFSN+e/xOu4quYjDusnef3rIoJsSN1lWmCBt7c6KHFSVINxTH4WMH+1clRr6jhvFnJgCrmOgM+9ZxeKZJUkegO3rFTf+KWtc1tCdtJ185Bg8udaDi1ldVw6TyJk/QmjDPxKFgP90Gw2Cu3ZZRC82JgfJqZ8HbXRrhY9EAH1Y/pUWM43cu6HQcgNB7AaVjh+GuMTlmd/M6/71fB88QD2qvXMPs32tjwG4oPXX50FQ5nuvPeT6n9DUx4dfEEMfpA1A1+ajxXD72YmASB+GBPtzNQMeID19wwZOez5nV4nyNT2eFLbDEsc3xp/mgL968BqSP8AUOnRtjQPc3GYSSfUnUdddYqy5PmD9xHJh/E3ldt/bn560JbwpImSB+5qXF2/F4m0WNjM+w2GlBC6OZ9hsKMJykjqYuYIiYBKjWYMRtOnKog5HOP3NWnE2u7BCsxUQuUmQRkDa89yeelV3GNmdzoNeXrXMuJYHJg81Y+yuOw1q3ea811bsRb7osrbTuDG8DWYquTWx50CxN64MuG2nMeLxXDfwTW2slsSzE96T5yDMydJ0oDDcXZLXdrpM68zP+KXk1idahUC5x55nMd3cLJAgc/3zrwEcviozo0cunrRYaVM8tK48QR4gd1K1yVOdq05e1WnAyOtHFS15hUycyNRWSlSKKywrp2ZEbdTWErPP9+dEWF3rvMozSK4grNu360Qw0rawM25O9diD3QdrfWfis5jyLfJp1heHIQCRNG2cCgiFHPz/OqMcTt0R4TDOdSXX0n86Y/+FuIkzvPXzmfWrHhMMrAGIyjQDat71sCTzig7+ZBlSfAEMSNPb9aAvcIJPSeg/QbUwxtwl2/e2tQ27rExmMetHUGduYeYLa4ATzPlpvRadmhpOaDt56gafNG4TiLmBpEHYUVhbxBzcyRqdeoqcmd6jGR2+AohMHWdvvQOpH73ovBWAhM9dxGnQEacvitDd8M7EySRz96VXeIPJEwCCfoagoTwTIyY6vuGOUaieWgj339a8bRiQdjp/vpUQOUaf0z7xP6mpLtvNoSdp3oRrAlZsLbCAQ0akwdB9ZrTH8ODKDmjXxSeUfvyoi6niCyYOWR19an4xASAB02ofIIlpSuJ2MkqSDBk5dNBoB+tK7lsaGd/LanuKsglz0WfXnr/AIil2NAUjQGd5p9eRDKZ/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6" name="Picture 8" descr="http://4.bp.blogspot.com/-5RIerkAwsDs/SpmBlSxf_cI/AAAAAAAAABM/WhXi06uLEDg/s1600/heav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4" y="4860399"/>
            <a:ext cx="2616225" cy="1803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6951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wipe(down)">
                                      <p:cBhvr>
                                        <p:cTn id="7" dur="580">
                                          <p:stCondLst>
                                            <p:cond delay="0"/>
                                          </p:stCondLst>
                                        </p:cTn>
                                        <p:tgtEl>
                                          <p:spTgt spid="2052"/>
                                        </p:tgtEl>
                                      </p:cBhvr>
                                    </p:animEffect>
                                    <p:anim calcmode="lin" valueType="num">
                                      <p:cBhvr>
                                        <p:cTn id="8" dur="1822" tmFilter="0,0; 0.14,0.36; 0.43,0.73; 0.71,0.91; 1.0,1.0">
                                          <p:stCondLst>
                                            <p:cond delay="0"/>
                                          </p:stCondLst>
                                        </p:cTn>
                                        <p:tgtEl>
                                          <p:spTgt spid="205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2"/>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2"/>
                                        </p:tgtEl>
                                      </p:cBhvr>
                                      <p:to x="100000" y="60000"/>
                                    </p:animScale>
                                    <p:animScale>
                                      <p:cBhvr>
                                        <p:cTn id="14" dur="166" decel="50000">
                                          <p:stCondLst>
                                            <p:cond delay="676"/>
                                          </p:stCondLst>
                                        </p:cTn>
                                        <p:tgtEl>
                                          <p:spTgt spid="2052"/>
                                        </p:tgtEl>
                                      </p:cBhvr>
                                      <p:to x="100000" y="100000"/>
                                    </p:animScale>
                                    <p:animScale>
                                      <p:cBhvr>
                                        <p:cTn id="15" dur="26">
                                          <p:stCondLst>
                                            <p:cond delay="1312"/>
                                          </p:stCondLst>
                                        </p:cTn>
                                        <p:tgtEl>
                                          <p:spTgt spid="2052"/>
                                        </p:tgtEl>
                                      </p:cBhvr>
                                      <p:to x="100000" y="80000"/>
                                    </p:animScale>
                                    <p:animScale>
                                      <p:cBhvr>
                                        <p:cTn id="16" dur="166" decel="50000">
                                          <p:stCondLst>
                                            <p:cond delay="1338"/>
                                          </p:stCondLst>
                                        </p:cTn>
                                        <p:tgtEl>
                                          <p:spTgt spid="2052"/>
                                        </p:tgtEl>
                                      </p:cBhvr>
                                      <p:to x="100000" y="100000"/>
                                    </p:animScale>
                                    <p:animScale>
                                      <p:cBhvr>
                                        <p:cTn id="17" dur="26">
                                          <p:stCondLst>
                                            <p:cond delay="1642"/>
                                          </p:stCondLst>
                                        </p:cTn>
                                        <p:tgtEl>
                                          <p:spTgt spid="2052"/>
                                        </p:tgtEl>
                                      </p:cBhvr>
                                      <p:to x="100000" y="90000"/>
                                    </p:animScale>
                                    <p:animScale>
                                      <p:cBhvr>
                                        <p:cTn id="18" dur="166" decel="50000">
                                          <p:stCondLst>
                                            <p:cond delay="1668"/>
                                          </p:stCondLst>
                                        </p:cTn>
                                        <p:tgtEl>
                                          <p:spTgt spid="2052"/>
                                        </p:tgtEl>
                                      </p:cBhvr>
                                      <p:to x="100000" y="100000"/>
                                    </p:animScale>
                                    <p:animScale>
                                      <p:cBhvr>
                                        <p:cTn id="19" dur="26">
                                          <p:stCondLst>
                                            <p:cond delay="1808"/>
                                          </p:stCondLst>
                                        </p:cTn>
                                        <p:tgtEl>
                                          <p:spTgt spid="2052"/>
                                        </p:tgtEl>
                                      </p:cBhvr>
                                      <p:to x="100000" y="95000"/>
                                    </p:animScale>
                                    <p:animScale>
                                      <p:cBhvr>
                                        <p:cTn id="20" dur="166" decel="50000">
                                          <p:stCondLst>
                                            <p:cond delay="1834"/>
                                          </p:stCondLst>
                                        </p:cTn>
                                        <p:tgtEl>
                                          <p:spTgt spid="205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2000"/>
                                        <p:tgtEl>
                                          <p:spTgt spid="6"/>
                                        </p:tgtEl>
                                      </p:cBhvr>
                                    </p:animEffect>
                                    <p:anim calcmode="lin" valueType="num">
                                      <p:cBhvr>
                                        <p:cTn id="26" dur="2000" fill="hold"/>
                                        <p:tgtEl>
                                          <p:spTgt spid="6"/>
                                        </p:tgtEl>
                                        <p:attrNameLst>
                                          <p:attrName>ppt_w</p:attrName>
                                        </p:attrNameLst>
                                      </p:cBhvr>
                                      <p:tavLst>
                                        <p:tav tm="0" fmla="#ppt_w*sin(2.5*pi*$)">
                                          <p:val>
                                            <p:fltVal val="0"/>
                                          </p:val>
                                        </p:tav>
                                        <p:tav tm="100000">
                                          <p:val>
                                            <p:fltVal val="1"/>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wipe(down)">
                                      <p:cBhvr>
                                        <p:cTn id="32" dur="580">
                                          <p:stCondLst>
                                            <p:cond delay="0"/>
                                          </p:stCondLst>
                                        </p:cTn>
                                        <p:tgtEl>
                                          <p:spTgt spid="4">
                                            <p:txEl>
                                              <p:pRg st="0" end="0"/>
                                            </p:txEl>
                                          </p:spTgt>
                                        </p:tgtEl>
                                      </p:cBhvr>
                                    </p:animEffect>
                                    <p:anim calcmode="lin" valueType="num">
                                      <p:cBhvr>
                                        <p:cTn id="33"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38" dur="26">
                                          <p:stCondLst>
                                            <p:cond delay="650"/>
                                          </p:stCondLst>
                                        </p:cTn>
                                        <p:tgtEl>
                                          <p:spTgt spid="4">
                                            <p:txEl>
                                              <p:pRg st="0" end="0"/>
                                            </p:txEl>
                                          </p:spTgt>
                                        </p:tgtEl>
                                      </p:cBhvr>
                                      <p:to x="100000" y="60000"/>
                                    </p:animScale>
                                    <p:animScale>
                                      <p:cBhvr>
                                        <p:cTn id="39" dur="166" decel="50000">
                                          <p:stCondLst>
                                            <p:cond delay="676"/>
                                          </p:stCondLst>
                                        </p:cTn>
                                        <p:tgtEl>
                                          <p:spTgt spid="4">
                                            <p:txEl>
                                              <p:pRg st="0" end="0"/>
                                            </p:txEl>
                                          </p:spTgt>
                                        </p:tgtEl>
                                      </p:cBhvr>
                                      <p:to x="100000" y="100000"/>
                                    </p:animScale>
                                    <p:animScale>
                                      <p:cBhvr>
                                        <p:cTn id="40" dur="26">
                                          <p:stCondLst>
                                            <p:cond delay="1312"/>
                                          </p:stCondLst>
                                        </p:cTn>
                                        <p:tgtEl>
                                          <p:spTgt spid="4">
                                            <p:txEl>
                                              <p:pRg st="0" end="0"/>
                                            </p:txEl>
                                          </p:spTgt>
                                        </p:tgtEl>
                                      </p:cBhvr>
                                      <p:to x="100000" y="80000"/>
                                    </p:animScale>
                                    <p:animScale>
                                      <p:cBhvr>
                                        <p:cTn id="41" dur="166" decel="50000">
                                          <p:stCondLst>
                                            <p:cond delay="1338"/>
                                          </p:stCondLst>
                                        </p:cTn>
                                        <p:tgtEl>
                                          <p:spTgt spid="4">
                                            <p:txEl>
                                              <p:pRg st="0" end="0"/>
                                            </p:txEl>
                                          </p:spTgt>
                                        </p:tgtEl>
                                      </p:cBhvr>
                                      <p:to x="100000" y="100000"/>
                                    </p:animScale>
                                    <p:animScale>
                                      <p:cBhvr>
                                        <p:cTn id="42" dur="26">
                                          <p:stCondLst>
                                            <p:cond delay="1642"/>
                                          </p:stCondLst>
                                        </p:cTn>
                                        <p:tgtEl>
                                          <p:spTgt spid="4">
                                            <p:txEl>
                                              <p:pRg st="0" end="0"/>
                                            </p:txEl>
                                          </p:spTgt>
                                        </p:tgtEl>
                                      </p:cBhvr>
                                      <p:to x="100000" y="90000"/>
                                    </p:animScale>
                                    <p:animScale>
                                      <p:cBhvr>
                                        <p:cTn id="43" dur="166" decel="50000">
                                          <p:stCondLst>
                                            <p:cond delay="1668"/>
                                          </p:stCondLst>
                                        </p:cTn>
                                        <p:tgtEl>
                                          <p:spTgt spid="4">
                                            <p:txEl>
                                              <p:pRg st="0" end="0"/>
                                            </p:txEl>
                                          </p:spTgt>
                                        </p:tgtEl>
                                      </p:cBhvr>
                                      <p:to x="100000" y="100000"/>
                                    </p:animScale>
                                    <p:animScale>
                                      <p:cBhvr>
                                        <p:cTn id="44" dur="26">
                                          <p:stCondLst>
                                            <p:cond delay="1808"/>
                                          </p:stCondLst>
                                        </p:cTn>
                                        <p:tgtEl>
                                          <p:spTgt spid="4">
                                            <p:txEl>
                                              <p:pRg st="0" end="0"/>
                                            </p:txEl>
                                          </p:spTgt>
                                        </p:tgtEl>
                                      </p:cBhvr>
                                      <p:to x="100000" y="95000"/>
                                    </p:animScale>
                                    <p:animScale>
                                      <p:cBhvr>
                                        <p:cTn id="45" dur="166" decel="50000">
                                          <p:stCondLst>
                                            <p:cond delay="1834"/>
                                          </p:stCondLst>
                                        </p:cTn>
                                        <p:tgtEl>
                                          <p:spTgt spid="4">
                                            <p:txEl>
                                              <p:pRg st="0" end="0"/>
                                            </p:txEl>
                                          </p:spTgt>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31" presetClass="entr" presetSubtype="0" fill="hold" nodeType="clickEffect">
                                  <p:stCondLst>
                                    <p:cond delay="0"/>
                                  </p:stCondLst>
                                  <p:childTnLst>
                                    <p:set>
                                      <p:cBhvr>
                                        <p:cTn id="49" dur="1" fill="hold">
                                          <p:stCondLst>
                                            <p:cond delay="0"/>
                                          </p:stCondLst>
                                        </p:cTn>
                                        <p:tgtEl>
                                          <p:spTgt spid="7">
                                            <p:txEl>
                                              <p:pRg st="0" end="0"/>
                                            </p:txEl>
                                          </p:spTgt>
                                        </p:tgtEl>
                                        <p:attrNameLst>
                                          <p:attrName>style.visibility</p:attrName>
                                        </p:attrNameLst>
                                      </p:cBhvr>
                                      <p:to>
                                        <p:strVal val="visible"/>
                                      </p:to>
                                    </p:set>
                                    <p:anim calcmode="lin" valueType="num">
                                      <p:cBhvr>
                                        <p:cTn id="50" dur="1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51" dur="1000" fill="hold"/>
                                        <p:tgtEl>
                                          <p:spTgt spid="7">
                                            <p:txEl>
                                              <p:pRg st="0" end="0"/>
                                            </p:txEl>
                                          </p:spTgt>
                                        </p:tgtEl>
                                        <p:attrNameLst>
                                          <p:attrName>ppt_h</p:attrName>
                                        </p:attrNameLst>
                                      </p:cBhvr>
                                      <p:tavLst>
                                        <p:tav tm="0">
                                          <p:val>
                                            <p:fltVal val="0"/>
                                          </p:val>
                                        </p:tav>
                                        <p:tav tm="100000">
                                          <p:val>
                                            <p:strVal val="#ppt_h"/>
                                          </p:val>
                                        </p:tav>
                                      </p:tavLst>
                                    </p:anim>
                                    <p:anim calcmode="lin" valueType="num">
                                      <p:cBhvr>
                                        <p:cTn id="52" dur="1000" fill="hold"/>
                                        <p:tgtEl>
                                          <p:spTgt spid="7">
                                            <p:txEl>
                                              <p:pRg st="0" end="0"/>
                                            </p:txEl>
                                          </p:spTgt>
                                        </p:tgtEl>
                                        <p:attrNameLst>
                                          <p:attrName>style.rotation</p:attrName>
                                        </p:attrNameLst>
                                      </p:cBhvr>
                                      <p:tavLst>
                                        <p:tav tm="0">
                                          <p:val>
                                            <p:fltVal val="90"/>
                                          </p:val>
                                        </p:tav>
                                        <p:tav tm="100000">
                                          <p:val>
                                            <p:fltVal val="0"/>
                                          </p:val>
                                        </p:tav>
                                      </p:tavLst>
                                    </p:anim>
                                    <p:animEffect transition="in" filter="fade">
                                      <p:cBhvr>
                                        <p:cTn id="53" dur="1000"/>
                                        <p:tgtEl>
                                          <p:spTgt spid="7">
                                            <p:txEl>
                                              <p:pRg st="0" end="0"/>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53" presetClass="entr" presetSubtype="16" fill="hold" nodeType="clickEffect">
                                  <p:stCondLst>
                                    <p:cond delay="0"/>
                                  </p:stCondLst>
                                  <p:childTnLst>
                                    <p:set>
                                      <p:cBhvr>
                                        <p:cTn id="57" dur="1" fill="hold">
                                          <p:stCondLst>
                                            <p:cond delay="0"/>
                                          </p:stCondLst>
                                        </p:cTn>
                                        <p:tgtEl>
                                          <p:spTgt spid="2056"/>
                                        </p:tgtEl>
                                        <p:attrNameLst>
                                          <p:attrName>style.visibility</p:attrName>
                                        </p:attrNameLst>
                                      </p:cBhvr>
                                      <p:to>
                                        <p:strVal val="visible"/>
                                      </p:to>
                                    </p:set>
                                    <p:anim calcmode="lin" valueType="num">
                                      <p:cBhvr>
                                        <p:cTn id="58" dur="500" fill="hold"/>
                                        <p:tgtEl>
                                          <p:spTgt spid="2056"/>
                                        </p:tgtEl>
                                        <p:attrNameLst>
                                          <p:attrName>ppt_w</p:attrName>
                                        </p:attrNameLst>
                                      </p:cBhvr>
                                      <p:tavLst>
                                        <p:tav tm="0">
                                          <p:val>
                                            <p:fltVal val="0"/>
                                          </p:val>
                                        </p:tav>
                                        <p:tav tm="100000">
                                          <p:val>
                                            <p:strVal val="#ppt_w"/>
                                          </p:val>
                                        </p:tav>
                                      </p:tavLst>
                                    </p:anim>
                                    <p:anim calcmode="lin" valueType="num">
                                      <p:cBhvr>
                                        <p:cTn id="59" dur="500" fill="hold"/>
                                        <p:tgtEl>
                                          <p:spTgt spid="2056"/>
                                        </p:tgtEl>
                                        <p:attrNameLst>
                                          <p:attrName>ppt_h</p:attrName>
                                        </p:attrNameLst>
                                      </p:cBhvr>
                                      <p:tavLst>
                                        <p:tav tm="0">
                                          <p:val>
                                            <p:fltVal val="0"/>
                                          </p:val>
                                        </p:tav>
                                        <p:tav tm="100000">
                                          <p:val>
                                            <p:strVal val="#ppt_h"/>
                                          </p:val>
                                        </p:tav>
                                      </p:tavLst>
                                    </p:anim>
                                    <p:animEffect transition="in" filter="fade">
                                      <p:cBhvr>
                                        <p:cTn id="60" dur="500"/>
                                        <p:tgtEl>
                                          <p:spTgt spid="20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008112"/>
          </a:xfrm>
        </p:spPr>
        <p:txBody>
          <a:bodyPr>
            <a:normAutofit lnSpcReduction="10000"/>
          </a:bodyPr>
          <a:lstStyle/>
          <a:p>
            <a:pPr marL="0" indent="0" algn="ctr">
              <a:buNone/>
            </a:pPr>
            <a:r>
              <a:rPr lang="es-CO" dirty="0" smtClean="0"/>
              <a:t>La </a:t>
            </a:r>
            <a:r>
              <a:rPr lang="es-CO" dirty="0"/>
              <a:t>palabra néfesh se emplea para referirse </a:t>
            </a:r>
            <a:r>
              <a:rPr lang="es-CO" dirty="0" smtClean="0"/>
              <a:t>755 veces </a:t>
            </a:r>
            <a:r>
              <a:rPr lang="es-CO" dirty="0"/>
              <a:t>tanto a seres humanos como a animales. </a:t>
            </a:r>
            <a:endParaRPr lang="es-CO" dirty="0" smtClean="0"/>
          </a:p>
        </p:txBody>
      </p:sp>
      <p:sp>
        <p:nvSpPr>
          <p:cNvPr id="2" name="1 Rectángulo"/>
          <p:cNvSpPr/>
          <p:nvPr/>
        </p:nvSpPr>
        <p:spPr>
          <a:xfrm>
            <a:off x="338489" y="1530213"/>
            <a:ext cx="4572000" cy="3046988"/>
          </a:xfrm>
          <a:prstGeom prst="rect">
            <a:avLst/>
          </a:prstGeom>
        </p:spPr>
        <p:txBody>
          <a:bodyPr>
            <a:spAutoFit/>
          </a:bodyPr>
          <a:lstStyle/>
          <a:p>
            <a:r>
              <a:rPr lang="es-CO" sz="2400" dirty="0"/>
              <a:t>El pasaje que se traduce “</a:t>
            </a:r>
            <a:r>
              <a:rPr lang="es-CO" sz="2400" i="1" u="sng" dirty="0"/>
              <a:t>produzcan las aguas seres vivientes</a:t>
            </a:r>
            <a:r>
              <a:rPr lang="es-CO" sz="2400" dirty="0"/>
              <a:t>” es </a:t>
            </a:r>
            <a:r>
              <a:rPr lang="es-CO" sz="2400" dirty="0">
                <a:solidFill>
                  <a:srgbClr val="FF0000"/>
                </a:solidFill>
              </a:rPr>
              <a:t>(Gen.1:20)</a:t>
            </a:r>
            <a:r>
              <a:rPr lang="es-CO" sz="2400" dirty="0"/>
              <a:t> y dice literalmente: “que las aguas bullan [con] enjambres de néfesh jayah [seres de vida]”. Se llama “seres de vida” o sea “seres vivientes” a los animales y las aves </a:t>
            </a:r>
            <a:r>
              <a:rPr lang="es-CO" sz="2400" dirty="0">
                <a:solidFill>
                  <a:srgbClr val="FF0000"/>
                </a:solidFill>
              </a:rPr>
              <a:t>(Gen.2:19)</a:t>
            </a:r>
            <a:r>
              <a:rPr lang="es-CO" sz="2400" dirty="0"/>
              <a:t>. </a:t>
            </a:r>
          </a:p>
        </p:txBody>
      </p:sp>
      <p:sp>
        <p:nvSpPr>
          <p:cNvPr id="4" name="3 Rectángulo"/>
          <p:cNvSpPr/>
          <p:nvPr/>
        </p:nvSpPr>
        <p:spPr>
          <a:xfrm>
            <a:off x="127856" y="4586204"/>
            <a:ext cx="8424936" cy="1815882"/>
          </a:xfrm>
          <a:prstGeom prst="rect">
            <a:avLst/>
          </a:prstGeom>
        </p:spPr>
        <p:txBody>
          <a:bodyPr wrap="square">
            <a:spAutoFit/>
          </a:bodyPr>
          <a:lstStyle/>
          <a:p>
            <a:pPr algn="ctr"/>
            <a:r>
              <a:rPr lang="es-CO" sz="2800" dirty="0"/>
              <a:t>Por esto se entiende que tanto los animales como los seres humanos son “almas”. </a:t>
            </a:r>
            <a:endParaRPr lang="es-CO" sz="2800" dirty="0" smtClean="0"/>
          </a:p>
          <a:p>
            <a:pPr algn="ctr"/>
            <a:r>
              <a:rPr lang="es-CO" sz="2800" dirty="0" smtClean="0"/>
              <a:t>Nota</a:t>
            </a:r>
            <a:r>
              <a:rPr lang="es-CO" sz="2800" dirty="0"/>
              <a:t>. </a:t>
            </a:r>
            <a:r>
              <a:rPr lang="es-CO" sz="2800" dirty="0">
                <a:latin typeface="Agency FB" pitchFamily="34" charset="0"/>
              </a:rPr>
              <a:t>La Palabra de Dios da a entender que , alma es el ser que está vivo, sea animal o un ser humano.</a:t>
            </a:r>
          </a:p>
        </p:txBody>
      </p:sp>
      <p:sp>
        <p:nvSpPr>
          <p:cNvPr id="5" name="AutoShape 2" descr="data:image/jpeg;base64,/9j/4AAQSkZJRgABAQAAAQABAAD/2wBDAAkGBwgHBgkIBwgKCgkLDRYPDQwMDRsUFRAWIB0iIiAdHx8kKDQsJCYxJx8fLT0tMTU3Ojo6Iys/RD84QzQ5Ojf/2wBDAQoKCg0MDRoPDxo3JR8lNzc3Nzc3Nzc3Nzc3Nzc3Nzc3Nzc3Nzc3Nzc3Nzc3Nzc3Nzc3Nzc3Nzc3Nzc3Nzc3Nzf/wAARCADCAQMDASIAAhEBAxEB/8QAGwAAAgMBAQEAAAAAAAAAAAAAAgMAAQQFBgf/xAA9EAABAwMDAgQEBAQFAwUBAAABAAIRAyExBBJBUWEFEyJxBjKBkRRCobEjwdHwFTNSYuEkcpM0Q2Nzg/H/xAAYAQEBAQEBAAAAAAAAAAAAAAABAAIDBP/EACIRAQEAAgICAwADAQAAAAAAAAABAhEDIRIxBEFREyIyQv/aAAwDAQACEQMRAD8A7r8R91k1VV4qBrWAtjMrU5xIErPUFiAeMro5M+8VIvIwgIiR05RuMGwsULy0xBICtIp3ywbqNdaFcZHVU7NlIYcNxVO+U9kLIw7I5V1SfLNs5UCGl1+isXMk56qmi0t7KwRyPvypKMcGSO6giYsqewOsDBNkFGm6mCHmekcKAzYmcKrclR5IzhKe4h/+05ShEu/LEKw8EkBA0kiYzCMMFj3UAgdIAB/VZ61UUmBrWOLSYyug7YKZ3W7rHUpnzMCB0vlZpY36obvL3k1W2HAyqNRzXN3bTvMWR1Rtqmo1jZiASEtrXVI3OcfVMzELFK61B1cBzHNaIgE8IfLDAG1XenkkZ7J1feW7aR+UzY5Qah+7YI+6zWoeHte50WaLApD3ONNhYPSHxGJ90WaQYHOk5sqpFzagJuJxCzTGihUDqhY1rpAjFloc0NuTEBG0AiQACeiqo7bt9DiC4Cwx3PZOkjO+OpRgix4Qhu0zcg/oiaCDCCbSi5BviFWfVIH1TKAG64lFVoNk7RfKES0xYXTAZCW0zYzPdMHsSVF1NPq9tFo3VRH+mrA+yi5nqUXO4Yukyre8gkjI4SHPuU2u5zyHGPskuGe69rzqLgciULmyTEQeFHGAR17K7AeykTWB28xEqmNAaM7iicA4n7EKpDSAJupJtg4mSgqkl0C0cprngCTwkObMFp9OZHKQE2kDjlUcT0TC2YEJVV/pdOR1UgF4JI7WQueY3dAhqNBAIkuFpm3dC1j7ONhtzm6AeBvBcW+xSagLYkguAP0TmjaIc+LdU5rGjkEC4CdBiNQtLg4WaeBx1T6B3zHGEb9GBL4gniENOnDXDHsrQ2DUVHtADGzeCeAkMqmnRcCO8m0p9ZpO1jo2jj2SnguZIAccgnlFO2appapcHEtIBuCnmltaA4AmJsltrFhlrgQbGeCmb9zZOTws6KuZjnhCWiYcLHHZE1wBJJNrxwlVXAxu27cyTN+FmwwJZDydwzCOkwl4cTEfsqoXLwXTH6p4hpHe0zdYuO2pWhsAIgDzdBTNgbAynsaTuMyR14WiAm0XhVuMHlSN15UCyTKTyHAytfnMtIyY6LDtGeAeqm4bNpvcm3VCW2qBU2OLZ4vwtDD0vKyNIJjlOpyHSENQ/aeFEQeIEg/ZRRMeTe5uLIWOLmS6xRPAL5k+nCqOv3XocS3A8mVO3ZE+CDgDKWXkAE56pCxIJ79UuoWtbL3Bjcku6J+WcylPa0wHYaZF8JSntB9XZUXgEMDTfoiqOkSPl4hADBknJwVIcEAmM9krZcl3VamuaQMIHNBNok2wkMjmxeLDhA4QIAGbXTKrKlOrdsiJJlJc4yQBLuOyNhCcmWjorpOg+xzylOnaRgRnoll5lxFzMXUHXp1C8bXXcR9FT2Nh23josNDU+W0MyMXVu1m1vqaC0mPZatAXPLquzoP1SLmq47cCJASmVC/WOe0bWxYTMBPLgWt4KNbJL3EPDTOJKW2obulpHEcJeoeBu2vAJ9pCzeYGPba4nFvdZsMPdqHGttttFiOFK9cPaWN3ADlkBc2rXJe4tAIJiy0aeoKjNrz+kLDTbSaadYRHlAQZGD1Wolr8n68rnU6/mOmm4QARujlaGvcIsIVotrHNnbeVspECmXReLFcynUYSL3H0Wne5zW7CA0G8jhWiZLr8JjPUbpFMl13AjoCnSAJaRdY0UqRESi2SJsO6WcgOytIbLRf6q0SNsFG121sTwluG12fuiaYbMz0Row3cDeVEIiFFaabXiYIS3EgmZyJTZIuUJuecLs4FVCTZuR15QkExIWfxHxDT6As/EPLS+zREotHrNPqmbtPXZUHY4TLPR1fbVT6DHugrDcC297yMom2mUmpu3b3ccBIDRqAANfxiVbyRiJVuqsJuOMIC8ECMJ0BB4YZyAE+jVDnTOf0WSr8thZKLnNd6TdSdWt6pEB0i0LK+i1zSYDXdEpmscBeDHVZK3i9Jtf8ADOaXue7JG0MBiB3Wuqz2ZqW+XScQbmwPdZa7fSGnjJPJT6jjupuJJbNhKVX2vlwkxeEaG9FbruLQScQbWS9QQafqLgBxIgrn63xbSaRhl4fUGGNM3Xl9Z4nqNZWc8ue0usGt4C558kx6ndaxw376j1dKuW1CARA5z9ZWk61u6H3BtBXgDpdXqDbzD3dZaKNLW0TH4uqJ4a4n9045Wz0MpjPt7DU1mucA0gtiQUh9QPbe4wQBkLzThr3WbqK5HcoI1rj/AOo1Ej/5Vq2CPSy1w2ke5OR9QoHhoDaW5rR3yvNeVrMipXMHIebKf9fTDRTrntMHK5XOT23I9LTe1sBrxAtAdK00qlpgtjiV49uu8TpmAWPA/wBTAnN8a1zGzX0ge3qLKmeFa1XrWV277uIIHIMLbptQ5x2k3OF42n8SUXDbVFRh9gV1NL4hQrFvl6hsngmIWppar0zalyP2R+YGiAObQLLn+eHhgDtztsuIKJjyJ9Uj3RTGzzJdB3DnBWynWAa2Q43gekwud5gDPYJmm1ZJDSVjbWmusWkyIkD5ZuFQkZwg1bmVHMc9oJAtb5fZKa57Nzy4vBNmgD0hBjRfj91FjdWbJ3ObPNlEdl3ZyLwlby0QmQRJH/8AVUA26dV2ji5XxFon63w9xpsBfTl4E3MZH1C+fl+o8PrjVaJ5a11xByvq0EWXjPiTw4aNzqtFk6as42j/AC39PYrlyY6vlHTDL6bPBPiNmupbKxDK0QWk59l2fM8ycYXzOdr91MlpFwRYhd3wzxx7i3T6gw/8rhYPH9V14+SZexlhr09VEkbZPujcCGQLLFptS1zcp1StLbXtiV105Ia7HQ3fJ6hA+rAiSP5rNVqsYTUfAABk9Fx9d4wAXCib9XcLnllMfbUlvp1auqpsLi5wAbkk9lzK/iumDpDXPqTMiwlcY1dT4hU2Ug6pfJPpC36XwW3/AFL95OG3DfsszLPL1NK+M99qreN6h8s04APRo3EfyWZ9DxLXn+LWeGn8oM/oLfqvRaXwqhSb6GQBif6J7GMBDWkxn0rc4r/1XO8n5HmaPgL2bnPaLYDzn7LWzw0tDQAGzkMAC9LTpFwlrZkTKe3QmJM+8LcxkYtteYZ4Wdshh+pRs8MPB/ovWN0IaBLYhC7TsmPSArxn2t15pnhrRctkHq1Q+GMOWgEGy9F+HDnH0iBgnlA7TUzJdUMxYQnqfR1XmX6F1EOLrgu+VqzeQ7zdmxscgYC9c7RU3AOdPuSsVTRN3yQAeb5XPKx0xxrhnR0zYt+gQfhGMJBG6eCLL0A0TcAwUk+HkjfI2Nkl3QC6xZGpK8zrvAKFSlvazy3/AO0LzNKr+E1Ba4S2YII4X0erRrGrMg03AFrYgj37rDrvh3Ta9jjBbUiz4iFm4z6bm/twdJXcGipo63pHEyB9F0qHi++G6gCm4/my3/hcXxL4c8T8HadRTO+kD8zDf6hZGeK1ahDfJZuNjHP0Udfj3NDUFzY3BwsZlaKVnYJj7Ly2g1Oo053UQQyP4lNwsF6jw3WafV0h5bvU3LencdQsaLbTq+bFiC0c9VckwJtwlNEVJvPPZHUIbEf2FrfSEabTcud9CogBd+XCizs6d4OFxFkRicgD3RECDN7JJzi3uu7iYXWBBn2WfWaelq9LUoVRLKggjn3TGwQIABm4VOfAMunp2SXzTWUKlKtUpvH8Si/y3HrHP1ysmppve0Fkh7b2yCur8SVqT/FKz6Lmkw1roM+of3H0XX+H9DS1lANrUCHEWcufHjN1vK3W3m9F8QuouazUNiLFw69V23eIiBDtw64WnWfAr6lU/wAP0OPGUdD4K2A+ayo+ThziQu/lHL39PP63XP1dfy6e6o/hrTZv1T9H4E6qQ/WO3zhgx/yvZ6H4YoaZo2Uwy99rYXXo+D0mNGxhPflZxxxl39q23p5XR+HijDabds4gZXTpeHn0y0+8L0FHRBgjy7hOdRO2zVq7sZ1HEPhxEtNzkKqfhzGXNgMgLsOovJuFTqHa6O10wMoU6ceW0Ccpu9jZEQeE/wDCho2iSCSfUZyqdRtbKdUdEVAKg2i1syleW0CMnqtOyHThK8ubmEjRJMDF/ZKqF5Fg2PumVQeJSNr7ZKLWpAjdh+P2WSu0SWzdbW0SZ35QmiAZIBXDlxutx1ws9MVAAu21c8GbK3inQ07qsZcBH1v/AH3WbxSrU0lQNpMNQvEwAr07dXWpGnXoOZScN4dNwekLz8XL5bxynbplNTbVXLBtOWwDMYVupAOa+nBBj6mD/JaNNpGimGbSRFiU06QB4gH0rtqjcZvEdO7W+D1KNJgu2AYXzrVfDtLTaUvp62gyu1xL21jBa0DgHJJtZfVtOxzabW522gLm+J6EPY6sabXGn6wCEXC2dUzLxr5oPFnsNOmzT+ltPY+py+cn+i6Gh8svZU0Tn03g4ceeV2a/hr9Y0VHbBI9XoAA/RYqumfpGNOi0/mPN5I46n+i5XKcc1fTUlyu3b0z3VKY3M9UQei0NAgQT2C5fhtTVVGuOsY1r8NDCuvScGuDiAeAumNmU3GbNVZY38xuol1huquIcRPAKieg7u4AEg/Uod0iGwUoVL7Jh0cplINY4vIvzK7RzA9p3GwA5XlviD4gc2nXo+HkO8sDzKo4kxb68ofiv4glx02kLjTw4tPznp7LytCnqar6gcXBtUjeJgGMWXDk55PTthxW91nptqVXz3my9r8M61+mLW1Wy2OOFh8M8J9Ic5luJXap+Gj/VYdOVy4s+Sz+sbymM9vV1PijSM021mnbWqi2YAPcq9J8V0qpa3U6FreC+m7H0K8w6kGEtLo6TyqLdhIcBJwvRrL7rj/X8fSNJq9BqI9QbuwTEH6ro/g2BstDSOy+YaevUoj+G8wctm0+y7PhfxPX05DLvAzTdn6FX8tw/1Ombxy+nsTpW3MJT9M0cIPDviHQa9oaXBj+WusV0ixlQTTcCF1x5McpvGueWFntyXadspRoZMQum+g4HE+yW6mQDIK2w5jqPRAaXMLommIxdV5Y6JTkuo8QkPokDsuvUYAeJSX0wQqmOO/TyeUBoAcLqmlPCH8OOiNHbkuoHLQqOndEldbyR0U8ichF0pXEZp3HVCo5gIjbPRbxp2uZBW80AGgQrFARhc9SN7rHpNOCCw3Iwmv0sHAWulQbuA+Udei2u0zWuAquO3jZlc7ZG45el8PLpc0XPVXrtDTo0XNcJLhdsXIWrWeOaDw4FhrBrh+Vol3/C8h4r8V6nV1XDTUhTYLCo87nH+i4555a6dJjPsFXwxtFhOqrto6cukhx9Tuy53iHiFCnSNPRUw3g1H5PssdZ9au81K1R9R5xuMlJfQa4Q4h/+knhcJw3Pvk7buf4KiS8NccustDXOiDyYBJQaej5dhJbFgUbmksPDstXqk1HLfbU7TOcZgGVEDdVU2jcHzH5TZRHbTsEDd8sOwCFWtoVdRpfJZVNJxF3RMj3TQCHSG35TgNzImCu+tzTnLp5Cl8IsNZ1apqHOJN/TeF06Xg+k0jZ2S7G48rtu/wB8AysdSrTquDWybSbYXOcHHLvTd5Mr1tlbTZTALWwP2TmhtpHsQi9ItN8G2Up42OkAx+y7xzKeA+pFiJVNEVCCLI7QYgk9Eqk+o9p80Na4zO0yOyLEtzTMD6wkVaY3FwBByQFoIs0wO/srIgExJEQhKpV21CBVJa+SBVHHuulpvGdZoHim+o4iJBnhcWoAGn3xM9Fq0O7V0atF13UwHMngLw8/Dlhvk4esvz6rrhlL1k9do/ibeAKt11qXimnrNlpAPQlfPjQdpxNQ7e0pdTxCs1pbQJZb5ufoj43y+bk6zw0M+LGeq+iVNQyJL2gdysr/ABHRts7V0R/+gXzeoKrwJqPeMmXFU2jBnaJ7r2TPJy8MX0T/ABTQEwNZQ/8AIFf+I6E41dD/AMgXzrYGjdIIKmxpE2lPnkvGPo/4nTPu2vTPcPBQO1emGazB9V868sQYPKw6yiQ0OBeO0rN5MoZhi+ojWad3yv3f9rSVR1lLdtG4u6ALxWir1X0WtaRRoNaJ22EdzkrtaSoQwBg2NIkA5I6noOy83H8q8mVkdbwzF2Nb4lQ0OlNfUy1gtxJK5NT4v0wnydLVd3cQ0fzXA8a1bvENS1rCfIpWb0ceSspp+n2XbeVGpHar/F2tcSKFCjTHUy4rn1/GPENbLa2tqgEfKw7R+ixO0wftJk7TIAOU1jIE849kzH9G/wAUQ4YBeQboTY+q30Wym3BIiUuuwF/pAzhPitkxiQiLGuaDExgSiFMtPqAMlWW7ZMQnxZ2Q4vkta6APqjp1HO3b2xBgCJlE0C42kErUWDH2TJVtkDKnJv7BRP8Aw9Ef+2z7KI6Ludyfuia4EEcgqPg4slOaRJ/VdIyld9obBIuOtlmYwbiQRLjMwmAQDMK3AEQ4fUHlRKLMgnnIQPBEgkz1TA4zBz+6mwm4OLiVJmLRu2kRujCpwLXkZ4uE1wi4OOUToeL8/otbAKZ9M2lDVaCf3uqAfTdBHP0IRukkASZKEUWl0BwAIF4SpfScXUnuaTb0mJ6J0GQBzlLIl1ut0WIsvuN8ncSJceUflzYiPZWALkfKTKNriDBiZujS2X5YGeOFewfoniCJ56IYDYunQZ3wRCHaOT3Wgta7H1hCWQDvv0RpEbZeTfoUnVs30XAC8LS9kEj9FbmAt5KLDCPDHPqCm1zQQ2AynwTGSuhrtQSx2lpO/wDtfy49FkpEaUOfSE1XekT+Qcn3V0GSCeAvL8fguFtyduTk3OiwO1kUTlM8vbfqpEDHey9mo47KLCHbgc8FWQQ4ENmUwNJ4tCp1OQTFgZjoiqLY8h0SCAjcQAbAbsrOxzi4k4OI5TWvElv5hkBMVGGNeIuY7pFY73wy46hNLi30gncVTaZjaDEYIToFsDg6nZpcbrS30gzyqptlznkj0iAieNromekjKKYuP9yiXBNwCojouxUEG6AmAc9itb6eeizOZ6riI/VSLLbTmeEuIMcJzs/oluN+CPZO0SbG3VEDeOeUwsAMi4Q5PZSA5uDacEqNYDE/2E1ovcSpt4/mlAq0Q5oa4mBcEcJLmFkAic3HK0SSQBfkIneqnx1uhMTvUTPBuhdBM/ROcy0tuLz2SnS2bSIt3SkIG2BiEBaQ4OklubJgLtoabHsgktbeSMxKAIAOkNyOAo8QYI+6GWiSOc91bXk2de0q2tJ5REQQAhcHAQU5g6ERF4RhsyDdI0ywYmRHdC8iBBgLRUYWzsuSs72FwBdHcTdFMhTwMhwKfTuyREdkIptcIAn6pzG7WkACVRAAEyVVVwpgT8zjDQMlMLJIIkFXBNo+6UW1pMwTChaGt7YTGCM2PKJrRJN5VoligC0G1kFRuwDGbJ09bJdVoc4A34sjQKkmcyrYbSeMpzQ0ABrRbolViQ0BrTJ6LUgp9EHyQOc2KJzAWwQB9VdMbQ0Qfl4RM9UknHZRgGgAAY7KJwZb8w+iiwXZe23pWZzeABK0bmh38QEHEcEICJEgGJUmWowwQRBSS0cha6l7SlFkg2lSZiemDyraLXsf3Tthk8jlUBe45SQkCMIQCbSiIgE3nlWRu5UC4jIViYAP3Vb4kODg7gwqHQEnopJEP9OCMLO+nDwQ6ARAZ3WpwDgCMRyhcLEm0YCkx+X62moXBzcEWt3UqtLgCBD/AOS17GuABE9EurTIktFjglSZWSLRbsri4AyjIDZ69uVcQBKEEEtGBPPROY8REiQlNib/AKhHuECIhKR5l2eEkglxbH1Req0DvGExrSbxdHtAa0BsfYIt8A+nPKvbA4CF2FpLY6ReJ7cKBwAMmyBrA25iVcwb36hUQiYEDMWlAJ3E3ToY+4Fx0KAtlICXCBYhVubMbhKCoDbjuEIJ33EiLK2hhrhUdf0m4A6qGXvtNv1WfzSKriKgc2fliCB7LZpmgMJJu4TfhQ0Pdsu42VB4BImRKMNGzP3U09E7dz2gDr3Q0aHiFFir+NeEaas6jW1ump1GGHNe8Aj3UVqp7OrRp13ki03Dj+gXPqsLLOBHZadLV37g0kEHaWPEEEZkLW+n54AqbQYv1JWI14uG9hgm1lQbf1D/AIW2rpKjXekGAEvyHNMuH/Kd7XiSWT9UmqwtBMXAytj4DiI+3RU9og8+6Vpz9pjcJJhQCDey0Pp7QdqBzJJgRdS8SXC8wpAfItKN7Im/ulhsQb5iyD4rPoAnGENRzQ25Kuo1pcCSZFspVRhe0gEg97qq8S6eopA/5k+3CeR6eI4XP/Du8zbtcSM2sttMfwmtfO5Zl2biWWhxNoPCp1Mgw4T3TwwtuMhW0kgNOOq0PFliASRbshJbHN1qLAeeUhzSH2FuFLxLy8EtgjBTN5a2MjoibThoP6KVKYyCZRF4qJDmk4/kqG35QeELJaRv6Qjc11o/sLWx4qLYODKmzcRCIA2Ez9U0QLXTF4hY0AQRFsqO9Ppz3hPcyLRHdK2mHSLrQ8SnNaQEsN2zti9kwNuFTAS6DcDKOl4uZW0f8cvZPq/Qro09zPLY4kkwJjsq1FPYC9j9pkAkrboi3UNcHN9QgExn2Wet6Wrot1IQC6TP6LF4h4gNBSDqjZBcG02A3cf7/Zd+pRpNYS8gNAkk4ELzOs8Pb4lrKWtrh3lNb/ApcgH8xHU/tCVpjbp9JWHm6nSUH1nkl7jTEkqLoHwx5M07N4lyix5Vrwj2vxDTZ/is7Gy5ry62YxKvSuLvD2OcSTGSVFF5/jf4dczASaEk3hLfculRRelhnf8AP90kfN9Coon6AawEiyQf8sKKIJbvld7IR8zlFFIqrkIaP5vcKKKJpyFI9SiiyFSSHkmblKb8n0UUWkL8pSxemZUUQVM+V3uheT6LqKKiVVA24Un1fZRRURjcowJq36KKLUZOdgeyW/IUUWoiqnzt/wC0LM226LXUUWKREDyHmBO5b/C70ieVFEY+xfSviMkeDaogwdhFvcJLifKYZvv/AJqKLpfQguB7KKKLK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www.como-limpiar.com/wp-content/uploads/2011/12/pez-limo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28304" y="1484784"/>
            <a:ext cx="1983448" cy="1328578"/>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6" descr="data:image/jpeg;base64,/9j/4AAQSkZJRgABAQAAAQABAAD/2wCEAAkGBhQSERQUEhQWFRQUGBcaFxcVFxgXGBcXGBQXFRgXFRUYHCYeFxkjGhQUHy8gIycpLCwsFR4xNTAqNSYrLCkBCQoKDgwOFA8PFCkcFBwpKSkpKSkpKSkpKSkpKSkpKSkpKSkpKTYpKSkpKSkpKSkpKSksKSkpKSkpKSwpKSksKf/AABEIANUA7QMBIgACEQEDEQH/xAAcAAACAwEBAQEAAAAAAAAAAAABAgADBAUGBwj/xAA+EAABAwICBwUGBQIHAAMAAAABAAIRAyESMQRBUWFxgfAFE5GhsQYiMsHR4RRCUmLxB3IVI0NTgpLCM7Ly/8QAGQEBAQEBAQEAAAAAAAAAAAAAAAECAwQF/8QAHREBAQEAAgMBAQAAAAAAAAAAABEBAhIDITFBIv/aAAwDAQACEQMRAD8A+hYlMZVRPRQXpcV5qHr5oYyqQggvxqCoqA7ripKLGgPUa9Z8SmNBoxomos+NQ1FBd3ihes+NTGguL1MapD1HPQXY0rnqkOUxoLgUjnJcaXEqHlSVRX0gNBc4w0XJ2DambVBAIMgxEZQcigsc5SUhcgHIDN0C5DEhKqjKOJJKIegZBDGhiRDqJe8Ux70G8sS4AoXKSskLgSkJwUpySkKUE5QSkJCikqSqQCoVMSBchEQIUJ66ySyhBxIYkpKkqkMUC5JKXEixaSlL0mJLiQrk+0naxo93Imm8PDwBeIzadu5ZPYvtrGw0SZNP4DtZ9V43tHtaoXvY4nD3riCblhBi2wWyS9naeaNdtRvh/wDYcxkunX0ma+s40Maz060gEXBAIM6kca5qu7xEPVEoB6QrRjQxKoOQxqwq7EpiVWJDEkTVuJEFVgo4oQrouf1zSF6r7xKXLMVd3ineKguS94kFxqIGoqS9R1QqwWuek7xV40rnpCrzUQNQKguQxJCtGNKXqglTF1dIVaX/AGQLwqS9TEqlWl6UuVONR1RMwq7EuV7SaUWaNVc0wcJAMwZOzetruoXjP6i1HYaLRkSSROsWFua1nH2jyTK8ktffFrO0iDKNKuR7hPvD4TwCzipPunPUeCQvLgQfjBtGuPmuv1X032O7U7yhhJuw84N45EkLvkr5x7CdpRpIZMCqCP8AlmvpDKa57k1ABTDanbTOxOKKmkVAKBi0NoqwUVKRm7tMKfktYphM1oSjKKKYaOtgjYmBGxZ7K55KEpoCOAK0VyomLVMCYFJQJTd1neZy3WAi2d9qLaaaK4QhXtpoloQZ8BR7orRIRNQQqMwoomgrcSJqKexndTKQUitBqJQ8dBUU9wUWaPtV4qhK2sDf1G+Nd0QjtEC+S+2tSdOq4XAhpAEGwsCR4lfWtI08U2Oc6waCSdgAXwl5xOc4G8k67gyZ+y1wzfpn1HuBzserhJUqHX8TfMda0Hvn4hE3kXHgqcc68sl1a1s7O0s06tOoP9N4dAnIGD5Er7s0gwRkRIO0FfAWEEwZ1+O9fYPZDTzU0SkdbQWH/jYTviFnmj0IcFC9ZcXNHGuUStgqI94smNNiTqtae9UFVZsd1A5OpWvvkRUWa+2VEmFKaineLOH34fwganXQWolau8RDllD+utSPeJCtBqKd4sxqIF6hWovUNRZjU6+yTGkK194iaiyYkO8SJWo1EveLMHqGokKtdV65qYuvsqBV6+SHeJCrxUQfU65qjvkprddcFYOd7X6bg0Sr7pdjhgAtGOwPBfLMFofTM7QTb72X0v2vLjodUN/bP9odcicyM18yc2B8bvLqPqrnxrFVSoIsTwcJ5Kho6z8YWmoJzcSN6pi9hPALWNBTmQd69r7D9vvbWbRMd3UcTf4gSCLHZkvI0WuwxFtR2Lr+yWil2nUh+klxvqFjHMhX6j62DsT94s7avXWacVBt9FzZXR1kiOoVPe70e9UFyAKr77aUe+QXNTglZm1EwqJBUSoSgUAVpkx6+iBeh10Eo+qBp+qk7UgKgJQPiShyEWSdfNWFPPollZ9Pq4WknFAzcwS5v7o1hYdB7ba4hr3Nl3wPaZp1ANh/K/aw8VYOqHSoXqsW6+ahckDOdmhKUm2tBx6+6AykcoXeZ6KTHdUea9u9OApspCZccRE2wiRfmvDg4RlHkux7T9pitpDiPhZ7jTtgmTzK4MzYdXWddMNM6ldSoxf6+HBP2fobnmwNzAy1Zzrhek0fsDfebSdWs5arrlz8mcXTOO64+hU3vd7rd1xAO4r1nsd2aWd5VcIc4hrf7Rc+JTUdEBcKTD7oE1Ha42Tv9Au6xoAtAGrZGqy347vtjn69L8aYVOvkqA/zTl38rpHFaH9fdMHyqpyhGUgtxoh3XXJUgqYlILmvThyzzt66KmNIVcanJQusiaXW9A01PQXHKmNEUuEa+HzRdRJyv9lQpd5od51xG1F1MhL3ZQQu880uOys7k7LpTSOyVRl0+g57IbUdTeDLXtzBi0g/ENy+cdvVyH/5gpF0malA4cRFj3jCbPHAfEc19OLDsXh/b/sZxHfDuw2wMiHk5fF+bLzVM1h7G9uH0YbUmowRnZ7Rx1r2XZvbtKu2aT5Otps4cWr4456NHSHMOJri1wyIkEcCEdNyvtrndBDEV837P/qFWZAqhtUbT7rvHWvR6H7eaM+MRdTOxwt4hX0xNekLupXlfan2hIJoUj70f5jtn7Rvtddmr2vSNJ7mVKZwtJF9eG0jwXzepXNyTLnXJ2k3Pqs8tXMuhUdqWrszQw6HO91sxiLZB5a1zjVy68F06GlwLfFkYgGOOfiuHPY7ccet0U0qbRIDYBNmXIAyMZArl1faa8Mh0WaItfKI/lea7S0xxgE21bF1fYns3va2Ij3adzvd+UdbFz4eG/WuXN7fsnQO7ptxfG84nn9ztXAZLeOuus1B16otYvbmR5qAKcHmpgRwKokqAohigyQMD90GlMGnooQogTnr6yTF6g662ItQbDVCU1Urmnckg+fqsTCrO8CnehUkHUhfLj1yV6lX98OuSXvevmqZP0+ahlIVb3hVZebJTPWtC+rX1mkKc1Csun6K2sxzKjQ5p1EWkZK4ApSCtQfJe3fZurRqluAuBktwBzhB1SuLXouYcLmlpGYcIIyX3Ez4Lxn9QexmmmdIj35aHOmJGQtrOXgm43nJ88JQBQchK47rqZtQhEViFXKizvIaKGlkG9wVsZpGM28P4XLV+hkB0lSjZpXxAXy1r3X9PqQFCoRmagHINt6rxdWmPdI2EL2nsCf8qq3Y8HxbH/ldfGzy+PVqEJERwXZyMTCZVgnYjN0Fk71Ad6QuRCRDh/HoqB3QSF18k3JBHO6/hEOSzPRzRnlzSDfEen2Rw9Sk3oE8+vBc0NAULN3WxVGopiO/rarBYW9dckuHikx+vmla5IHIHXooR1t4JJ3pXfRXMDOH3+qhKQlKX79fV1Qw2LF2voPfUKlOBL2kCcsUWPGVoLtX180MRSK+H6Vor6ZwvaWnY4RbaJ1WKoK9/wC2PZRf3mk1yGhrQynTaZJMnDiOQFyYGxeAlceWR247QUlRRc2kT0XwQfJKAiAoO4xzHAQWjdMdFel9itJFOq9pI/zAAMj7zZ9QV8/Cuo1nNMtJBGsHJdOPrTfePt4nYm5Lx3Yvt+xzQNIhjgB74BcHnbAFjELuaL7T6PUIDKzCSbAy0k7sQC9GbXCOqeHUItG7rekxH01eSmLeiLIOw9a1C3cq8R1n6KTv8PmqLQzl/KQ9akGkoDd11KCyEsbvRL4phwPmiHPaLP1DrND/ABFn6guEKTRt8Br5qDR2/u8lvpiO63tGn+odFA9pMn4lwTo7djt0R5q5ujUxqd5J0wdcdpM/UEo7Sp/qE7vsVyzRp/ocTxUNOn/tnhiP0U64Om7tOntyVZ7VpjX5dSsH+WP9I/8AYqO7vPuvNXrg2O7Tp7UD2tT2nwWcNZH/AMZPBK4U/wDb8T90mDQO1ae/rap/i9Pabblm/Cs/245x6lT8HTg+4QALkuAA4nV9kmKq7XfR0ik6m+RORge6f1AZTmvlWl0mtcQx2ISQDEEgGASNROxe27c7YoFrqdDG+qRA7v3gNt/ovM0fZzSXfDQfzEeq4eTM9R04OYyhIkkDjbwTfhCZggga7+S9E32P0mLMxE8AGnYXOInkCrR7EaUBIayTMjvLjx+pXHprpcc/2f7MBqFr6YqBzHWE+6YkOBBtBC9t2x/T3DoOjOY1mINIqkCSXGXNEi+7Jee7L7G02hVbUFHEWmYxNIcJFne9cFfWeyvbBjmt72lUpkantEDeC2QvP5c558dOO5Hznsb+n9Sowl1ENiAcRgmYyGqBck7V1u0P6IOOjd5QdFVrS51N0ux2mGkfC6bQV9Jb7TULe+PA28QtjPaSi3/UauPbyX41sj8u6R2e9hAeIJAIk6j6Gy6ug9mlwws951vduZ4AXcZgW2r2f9QtEqafpxdRaBRY1oDnMDGzEuvGJ9ybqjs/2TZTAOJzngzjBIcHA/ltYeK+h4+/LjfmuG7mLPZzTqtJhp6Syo0tIwFwh2E6jOy0Lr/4tTJydy6uurXqM0lmCqMNTU/USBAk7YXEr9iYDDp3X6sunj59v55etY5Z+58Xjtansdl6KDtVn6Setyyjsu+butts1P8ACQLS7dn5rtMc2tvazBqPLh0Oah7YZsd1sWdvZI/UeQTf4M2czyScRYO12amu8AmHazNbSqD2Q39To4+idvYY2u5qziMWIg6+PWZQxEC7nTe1vHJEvvf/ANWuoGXzjj91tE70n8zvGLcwmaXfqJHG/NK65z4mPQoXMxqy1eZJQWmrObzbYfklNQ/qcd9x5pMR19H19EoaBrtv9d32QWB+88/mg2s39V+PzK5+l9rUWSHVGyfytlx8BPRWev2hVcyaGjONrOfDZ4MBk+Szq464jjsuTPAa1m0vTaVFs1XBh2fmP/HM5rh/gdLrWq1W0WHNrc/+o18SrtE9jKQMl7qmczDR5EnnKzu7vxZn6y6X7XtJw6PTcXZAu1nKzBfzWrRexatb3tMqOIz7ppsMviA13yzXV0bsptEDuqdNpg+9m68azcrQ0kzMiNQvr3Cy1mb+lz8DR9GpMGGm3DuaMPjFyeJVndNyAd4j7oF4yEny9B6olrRmI3yD5DJajJgxs3BnK8nwATxT2G2yfO6zljR8IPMx4GUpY0RIgf3ZqaNP4unvttHyTjtNmQJgZy2PVZXU88JEffckZSuZM7bW9fkp1xXUGnNIPvz1lZL+JZPxevgVgwaxfiLoYCReADxJ8TlyU64rq/jGnN3CItylL+KF4IC5pbHLf9VXV22E+ueZV64jr/iReXt5nNb9E7WAaW1IqNIgAOu0kWJOYC81TbivAtrn0AEJ3N2STtjVuWOXjzl9XN11aekE5EHhMTvPJFukO1YeZK5OE5DqEKgO3ifstdUdhlVxGU7DNt6STPwif7pXMpmdvOClYy/LVM8SIsrB2Gl0/CLa59LJX6Rtb14LlDfJ5fdN3oGonl9EgQacwE3M8RA8Dcpg8uBMGer61pdQ8N5ug6k6IDJ2e99ircRlDNgcdwDr+UQo15GTXGNgE+luMrR3Gs5/8vWAEhonCYaIzJg/WVaKqjibzB2FoB5k/JZ6+itc0irDpzEvIPAZLcAYkAHhO7M8URTtfDfZJtruUqsWjNawQxrGz+3CNwAtKfHtHnmcrBaabQCcLmmN4t4BWGY18vuEuDN3msiI3/ynDt5jbMkDcBkoxxj8o/vInkBKaL/EOQm/A5JUVVGjaZ2EnyEoFo2m+4mfMAqwgF0e6T8uAEyldooMguI8fTVyUwUw4m5kjb87myIqxnhJ3SY8FY6g7CQIAHG/P7p6VYkxc7bW9OpVCtfOQy4jrkqqr3N1AccyOH8ZK54GqBHEegSUWfoA5Tv/AFZqKSCdbWnYICYsIzi2do8yr6dKBa+WyfGVU+mXass5DY87oEc6ROIOjVOs8M0rXRaCdtngK57TlEDY2Mt5Ttp6sxsN/wCeaCqmZ/iAOahZe0nlnwxfJRxaLSQd4y8E7SCJuerTMIKsDjkctUYt+qwTtmQCTwDQEKdIwZgTtEeKjGgZOBGVwSgJibiOQ9RrS9/GRHF0n0hQwNh3wPTNP3n7G+I8YiyoFF+K+IHgLeaZ5jZfe4eMpiCTJJG4R5kqGnAnF4e8TbXA461KKRVcdTAL6yT4C6sDyMgB/wBromoJ/NvkX+qrdUbv5ifRVG93bVO4xOE6sDvJXU9NZFi47oI4KltUHPwPzIS1BmTh3H3oHKY2rExWh+kjbquLGPmmpVQ7KY/dt4xHmsZqmLRGuBA8bKUtMaTAIxbAS8+pTqN7qoNpaYmIcLcIFiley3wmNv0tOaobUi9zxa0eAiyV5LrwN0mJHFSDSaTdbBPCPOEDTEZADcd+4LNSefzBg3hzj46k4eNuWxwA80Dupg/l8Qfoo1nCR1aCg51/ddHnI5pu/wBRnZaI8NSAMbu8b/MZhK7RSTJy2AQeZOSYOjID1StqvnIkatiewRojQNcbS6bqVaAyb5YvkicZzGI7osmaXX93PO44ak9io6If1Bp2xOXEpvw37ids38LwrHXmRlnYnyGfJCnTB/8AyR4WCl1Su0ExYkH18vks34SM6h4Wt91ubM2HjP8A6SQBeNeoCTzNgl1FAoNymeMJmaFHXoru8nVfZLflKbHqA9DsPql1YzO0Bucm2qYHkmGhjiN9895Wgg7SNwj1IQwXsctwJ5k5JRmGg74GyJ3RMou0ORkdxmPJaMszfh5jclfYXt435lKMjqAFj6E+Nilp6M0nMQNthzyWxpmMOXM+maeowQJjVqkeCvYYzSZ+oHhbXuUZRBs35n1W3u9Y+irZWvEGNpgA8kozv0W4tO/VzKgYRYBsD930C3dzugclWyuwTEHmLJnIjkO0d15qOM6oEfwqvxJMSAeI36tiCi66jfRogiYEHUoNHgmDEbP5UUWEAOJJvrhO+neZPj9lFEz6oNddwvA3+tlC0kATxm8qKJoU0HAWcIP7fnKufopcLOLRMQIRUQKdHIgYifKPBX0qRP5j6qKKBSw2l0yDqS4iLWuM4P1UUUFwYQJBts5cVC136gI/b9Soos5qqarnD83kPUpw51pIJ4fKVFFRH1SIAIvu+SjqhDZMFFRBWzSSbHxV7n4bZ81FE3Agqki1sxt1oPrwNuWaiisRDpBI1avoqKtRxd8UDdbzUUTFPQDsIOKxmxvkdpKvc4wYMRCiifoVjzn8kzKphFRRH//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2" name="Picture 8" descr="http://www.definicionabc.com/wp-content/uploads/av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1484784"/>
            <a:ext cx="1800200" cy="132857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10" descr="data:image/jpeg;base64,/9j/4AAQSkZJRgABAQAAAQABAAD/2wCEAAkGBhQSEBUUEhQVFRUVFBUUFRUUFRQVFBUUFRQVFBQUFBQXHCYeFxkkGRQUHy8gJCcpLCwsFR4xNTAqNSYsLCkBCQoKDgwOFA8PGikcHRwpKSkpKSkpKSkpKSkpKSksKSkpKSkpKSkpKSkpKSkpKSkpKSkpKSkpLCwpKSksKSwpKf/AABEIAMIBAwMBIgACEQEDEQH/xAAcAAABBQEBAQAAAAAAAAAAAAACAAEDBAUGBwj/xAA7EAABAwIDBgMGBAYCAwEAAAABAAIRAwQSITEFBhNBUWEUInEHMoGRobHB0eHwI0JSYnKCQ/EVVGMk/8QAGQEAAwEBAQAAAAAAAAAAAAAAAAECAwQF/8QAIxEBAQACAwACAgMBAQAAAAAAAAECEQMSIQQxE0EiUWFxMv/aAAwDAQACEQMRAD8A8WSROGadoUbK5QCIMJUtNuanFNRctF2VTRKE0yruFA5iXcbVSwoSFcc1R8JOZHtVFM9FaoUJKLArtpSRctirtnZwtOnThRW2itsZkrxjK0duzNadO0VO0bmtekMlolUfZhVX0AtWq1UawQShVtVgbUsguoIWRtASoznio46vSUC07tipuapxy8aS6QJKU0UPCKvcXuASRcMpFhTGwpJJIMkkkkAkkkkAkkkkAkkkkBZSVfEU7Hwo6s+i7RKnaqLKymbWWVxJbAUbygFVRl2amQRISna1CpGoUbCrNtUUEI2tS2GzbVVpUzkueoXMarQoX4W2OURY2KLoK06NwFzvjgibtHutO0Tp0VW4CpPes5u0E7rwdU+xaWatVY17VU1xehY93dzos8s1SKdcyVXbT/co3uzThZzxQOElwlIAjDUtjxBw0jSVjAlgR2Hik5ijNFXnNQGmqmR/8UeGUuGVcNNMKavuO1VOGUMK9wkJpI7jtVNJWHU1FUpQqmUqplKBJJJUokkkkAkTXwhSQEwrJ21FAnZqp6xHWL7SpQVA1ShYU9JAiQtaVI1hUgBSnuj4R7oXNQNHDz1RioVChxITYsi6ITm+KplybEn6Wkz65KiQ4kg8J6BwE6EHNEkY2hGow5PiSKxKEigDkWJA0EhNgTlybEhRsCYNRgo2hBUAppjSU0J4QnasaShq0ldIUL2pyhQLB0SVnh+iS07Fus9JJJbNySSSQCTsElMjoe8Er9B2vs73QN/dtYQeE3zVTpDOgPU6LR2v7MrilfC2Y0vDzNN4gBzP6jJgRznou29i9uKVpWqkZvc0T1AH6rotpb0F9ZlChAecnVCQMAMEhpPPT6Lgy5pLZ+2mPHcvVHdr2R2tFv8AHAr1JkkyGjtA1+K6G63DsKrw99tTJDQ0AS1sDqxpAJ7q9UuRSaBJJj4nue6zbrbJaJ0+6xvyZj5rdVOK0TtxNnf+pQ1n3f1+iw9qexqyrGaRqUT0YQ5mn9L8xnHNNQ3jc52q3tmbda4ZmDojH5V3rKai8uDU8ecu9hNXE/8Aj08IB4ZggudlAcDk0a8yvO94d2q1pVcyqwiCQHQQHAGMQ7FfT11etFMvOYAnL8FwO1L2ntW3qUHgNqjEaDuWIDJpPfIFb3lm/wDGPS14I9yDiFSXtItLgRBaSD2IyVIVCunGbjG41ZxpY1AKqkBT1pFmkjXI2lQqWi1TYeM9WKVIuyaCT2zSdTIMEQehC9c3W2Q+gwU6DW4gG8WpAc41CJLQ7kG+7Hqea6qpuvSqj/8AUyk4n+wY/Xiargy+VMctad0+N/He3hew93q12/BQYXnUxoB3OgXbM9ilyWA8SkHRm0k5HpIEL0vd/d+hZ03soEw92IyQ52kBswJAj6q9jwycQPplkseT5dl/j9FOH+3znvBu1Ws3llZhb0OrXDq081iyvoDb207W4Y62rn35DXub7jzkDI0z5rwja2z3Uar6b/eY4tPqF18HL+SezTLk4rjVcOUzHqs0ow9b2MLFgVEWJVS9OKiWi0sF6jeVHxExcjQ0JJBiTphmpK/4Dsl/49bfki+ygkr52eh/8en+SDtFJTWjfMrAsFYoWsclOWc0O0e/ezii12ymhp1JkHUO0+I/NdFs7ZrWtcS0aTMCdZiVi+y+7ZUsWsbq0nE2IifwXX3Dw1p6ASvP5OPeXe/pvhneunF7zby1KdJxp29R7y5rGnCYBdOXX9SFrbD2JVfQa66gVHNzaP5Z5HutS0uA4E55akiF5xvV7ZKlC5fRpUmgU3FuJ3mLo55aBLi48cp6rLOz6b+29gm3pPqUmyWNLoHPmVymwd8aNVpbUBY8Zg9fWOS6nd3fAXlDG9uBxkFoOTu4B+2aevZUGSWNY0uHmyAxBZ9ZjbMo1mWWWqsbO2riYWFwzGR/XmuM2pZPtaoeGkNqOxNIIgumSG/kt622ZTOdMYXToCYV3eXYBvNnupMJ4lI8RgEeYtB8ufOCYhPj1vX9ln568G3pIddViBEvcY7zJ+srBwrfu7dxcS6ZnOdZ7qp4Nelhl1mnFll6zAwomtIWkLRP4RP8ibkzhPRaOzaJdUY1oklzQB1JIgJCzW3ujaA3tuCP+anprk4HJRln4rC+vb7CgLOg4uINRxdUf/k4zA7DRYF9vDicCefRHvDvFbU3hpdxKrzJaDIE8slzt3Rc50gEA8ugXj4ce72y/b1pl1njoqG8ADgI1WsdqNI976/dcFTrUZDXPh5PPkrNeg6l5mvxNP8AM38VWXBKX5B7zMLpfAMNMn7E5ZlV9t7pOvbGndU2k1gwBwH/ACNacM9yAFoWl9OsGRB6H1Xomy6DaVGmxjQ1gYIA0E58+5V97xyf4xznbf8Ar5brW5aYORHJQOEL2z2n7gte111QEOGdVo0cP62jr1C8fqWy7+PlmU24s8dKKSt+G7BN4fstu0Y6ViUgVP4dIW/ZHaDSCUlP4dJHaDTd8GnFotjwyfwq5O6dsfwfZMbPstrwqQtUdxti+D7Im2i1/CKxZbNNSo1g1c4N+ZhHc5XqXst2NwbEPOtUlwz0YMm/HVa+368NkGDGq06VAUqTWN0Y0NHo0Que27VGE9tPxU/IvkxdvFP24i/3srW7H4AHA8tSDzI7ry7bV26pVx1GHE7M9T6r0XaNQh5JGuTh2lYG1rejxXYnAPBgtLXSOY0HcLTi1I3nHMv2obF3pNKGhp5xEaDVbFtvrUuH4WthoBknrPZc9UtsVTDTIBLc3EGWtzxehzC2tl2TabQ2mIHM8yeqvLTL6uo63YN24HKfjoV3uxpDvNzA9Oi4DZzCwAj6arqtjXslufrMLjy8ylaa3Hm+/wBusbW7eAIp1CX0/wDEnMZ8wclzHhOy909pWyRVtBUjzUiDP9rsiPsV5J4VdOd1Xm5eVjC0T+EWx4VN4ZT3TtkeEXSez6yDto286NeX/FrXOH1AVLwy6LcPZ2K9YcwGBzyewaRHxJCX5NKwu7I7N251KrduuXgeXTQAQMv2VOGW72kNcwkaw4E+qwPaPtMN2fwmOLajnAkAwTBMgkdYXk27t48XDXFxABnXWOSicEzxltd15LK7HejdZj7jpl5Y556SFY2Zsinkx0gc4c7P1Vnae12VBje4COZJyHqsyz2iKsFmIt5HrHRXMctaouU+3Qv2VTpMJbJHLPMEagrtdj3GO3bMSBy6cvjC8zfdz5f5QZidXdFv7B2yeJEHLWFz82PjTCbjqri5BY5pIMAyOrf5hPovCNs7N4deowaNeQPScvovZ61ccSepjX4Lzjey1i6fPMNPzaNe+RS+N/HcZfJmpK5A2qE2i1/DofDLs7OHbJ8KkLVaotkvDJ9htl+FSWobdJLsG/wE4oK8aSQorl2WlMUEXAVsU0baCXpaU/DrQ2FSDbmkToKjZ+aZtFWdn0P4rOuNsesom9nJ69TuycgOa43bdB2s8/SfQLrL6sGiSYjJcPtq888iSPVa8s3nt34Xxyu13GZ0nksjbFsy6LXVRFRrQ0vbkXNbk3F1MQJWxduxOA7qpUoZmFrh4WSla2jKbcLGgTqdXO9T07KemSDkmfRgZI2yM4V1LStLw5Dmuy2CZInTIrhrJ4nMZfZdPszajWc/oVhljtrL47TblMPtao1lh/MLyY23ZemNvQ63dDv5D9clw7qGaXLe2rHFyz1leHS8MtI0E3AWWqxZnhuy6vcS2LTWeMvK1vfN0/gsfw639hV8FCq0e9Id8IhGWNsrXh/9zbK9oWzm1QXTGF2nMGB9D+C8nOyHYzmRn1XqG2rjEDikTEyOY5nrqVzVe3a3R0HqR7vfv6Lp4bZjqvWmOHXttzD7c1KnDk4WHzEkmT+S6S0rhohvT6KkKDGkhkxMy7UnqYUrTC1yrjvtXqFfFJOQGk9eq3t2nHiidJ0gwuWpOJI5DlyldTsCqQ4ZyBC5s22LRurqKpHLH+4WFvGMdaf7R+JV/aVT+M7/ACkfJVb9kv8A9W/YIwwY8+W8WIbdNwFomkmNJbzBxM426bgLRNJCaSrqelDw6Sv8BMn1o014ToA9PjXF1o16dG0qIKRoVTCq0nAVmydFRp6OHZVWKemYKuYUR3O1bkA4T/OI9DyXB7S8pM8uR6rrNqOfUp08DcRcATHbXRcpvi3zgxhls950IPxT+8q6v05+u6TKsxl3/f6LGfexkpBtbKOy16p2t3FQAd/+1VZdDrkAqdxdzz9VBaB1YkN92Tn1/cJ6NvULodRmFcZW5gg/DNUaGxsgf+1dt24DlqpodJsu8JoPnLRoH3yVUsVmrk0N/wBie5VclOYMOS9qEU0uEpAiAR0jPSE0lc2SwcQyYGF0/AT+CiLUVPI+oIPoRB+hRcJpUmrK5jbF6xzy0EiCRBz+Szn0Jb1VPbbXMquY7Vpieo5On0hVKG2C2Ac/3z+nySx+nSuGnCiLxOaB1zOfZMKWLNOwLdWsANVobAuyX/Edlj0rcTELe2LQaCTpAzlY27bSaWRccS4OWQM/mVZqtklDsig0se8DmM5mATyU5XVhjHHnbVM0kxpKyUBWjPSA0kxpKclA5yD0g4aSkhJA0kCMNUTHKXEs9RYw1G1qiY9SYkDSVilDlXCEvKBpV383zrUeHQoOLWikHOLciXvBOEn+kA/Oeiwdnb0OuWmlVPnAxNJ1PVvyzW5tbZzLlga8GRk1w1AOcekrIsNzW03YnOJPKPzU9YuZeMu7OqzqFb+I0OMNJgnoCYmOyvbat3seQc+YPUdVhQS7NPXqp9Orrbt1zLYGus5EK3s2lwm4TEiQfUHNdFaOPCYdZa3P/ULl7r3nR/U75yZT0nbVbfDr++xU+zAatXTyjMnpzj4rCpg5SF1dhacOmB/Mcz+Siw9tFzy4yhLIUVOpCd1ZHqfBFyQeo+IgNRPdTpaxJjUVcV0uIlsurnt+LMuDaw5DA764Sft8lyDACQvSLunxKb6f9bSB66t+oC87bakOUa9b43x2VhaU6lFhcwEgYZ006qrfWTGu8ggEach1VjYIJYR0H6K7cbIcX+cwDAH/AEjky1BhN1issQdMlPcTTpEczAC1DsJ7Qc5ykfos/aVu57QQc28hzUcc3dtM8teNDdd00ajP/mSP9Yd+CA1lV2NfFrHZwYI+eRH76Ih9l0/Tm+0rqyidcISg4aNjrDuuEmVUNS3hMwJ7paScVJQ4Skl2PS4yZMjropm6CNTqCQI+JICqTn+qPGr0lYDv3kjxDpPyH3UFNykBS0WxGvBORMekfdNxicw36gfcp8UoZRo9i4gI8wcIIOR59MjmEZq9jn2URMqanU6o0e2ZtvZfGZBa4Ee6Yb8iJXL09z7gGeGC3s9sn0E6rvjXQmqgbqrbVaoaGmg8YRHvM0HMeb0+qxdp7Hrmo59JvlPmzLRE6jXqulZUhSipkjRbrj9n2Fw14c+noZjE34c1v2l7VPvU8I/yYc5j9dVcwZp3tCNHtVIqYufyyUra5GoPwUzqmUck7H/JLQ2i4/fDP9pPx8spxdDBo4n/ABIVjiwqr3FHWDY6L5ElrhB5gfPI5JnV4E4Cc9BBMcjqnaUjCXWDaXQAhpmchBzjNYG2bcFzn0LdxbinKfiBJW5xjGRIUeIo1BtS3TvDTqA1qb2hrSTLfeMZNHqVv32++eVCo4A5jBE5ZHTPqs7EgqVUXGX7PtY16G9dOpjbUYWzTLmEAjzf0xAMrnK9x6/AE/ZWQR0UVRomU5jIVytVW3DZ0cRz8rte2SF93nk18ae4dFcfBjJOSE+sHZQ8RBMzGoJBHzCkNUDn3yz+ylccz3QvE65o6jsjFac0FMZk/sqUhCGo6ls5rdj8ikhPqUkdT7JEQKhDkYcqSma9EHqAFPKQTBycuQNKJMHBRBCEYSBwU8oCUgUBK0qSVDiRYkwlBSxKMOT4kgeUUqPEmxI0EpKCU2NMXI0B4kxcglKUgOUlFiTGonoDKYhAHp8SQ2JRlPiQOemDSmKEuTF6YIoUxKYlAOhKYuQFyAJJDiSQCBRSo0UphIHIgVEEUpBO0owoA5EHoCZpRyocafEkEhKQUeJLEgJQUUqHEixJhJKLEocScOSCUlDKHEkHIA06jlPiQBpihxIS5IEUBKTnIHFOA5KIVFCSmlMJsaAlR4ksSAJMUJcmJQCKYpShJQClCUiUBcgzpIcSSAIaI0ySCG1OEkkwfmiCSSQO1FzSSQBBMmSQQk6SSAQRFOklTMknSSIpSSSQZkikkgwOUZSSThBCSSSYIJkkkAzkKSSRGchTpJnEZQlJJBkEkkk0v//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6" name="Picture 12" descr="http://www.nocturnar.com/forum/attachments/mascotas-y-animales/23082d1335721686-animal-animal_1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95528" y="2847576"/>
            <a:ext cx="2016224" cy="1589536"/>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14" descr="data:image/jpeg;base64,/9j/4AAQSkZJRgABAQAAAQABAAD/2wCEAAkGBhMSERQUEhQVFRUUFRAUFRQUFBUVFRQUFBQVFRQUFRUXHCYeFxkjGRUVHy8gIycpLCwsFR4xNTAqNSYrLSkBCQoKDgwOGg8PGikkHx8sLCkpKSkpKSwpKSksKSkpLCksLCkpKSkpKSksKSkpKSksKSkpKSksKSwsLCksLCwpKf/AABEIALwA8AMBIgACEQEDEQH/xAAcAAACAgMBAQAAAAAAAAAAAAADBAIFAQYHAAj/xABAEAACAQIEAwUGAggFBAMAAAABAgADEQQSITEFE0EGIlFhcQcUMoGRobHBFSNCUnLR4fAzQ2KCkiRj4vE0srP/xAAaAQACAwEBAAAAAAAAAAAAAAAAAQIDBAUG/8QAKREAAgICAQQCAQQDAQAAAAAAAAECEQMSIQQTMUFRYSIFFKGxM3GBMv/aAAwDAQACEQMRAD8AtOdaQOLMc90mPchKdkZ3sATEmS5jRmnhBMvh7w3Q7Yl77aFp4+8l+jbmHXhwAj2iQUpgmx2kH+kz0hm4Zee/RMacRSnIRfiDGQGNaWI4TCDhMlsiD2fsrVxTRilxO0ZbhUEeEwtCWy9kKvECfGRXFQj8MMG2BaPgLkTHEJn30wVLhx6w4wtukjSJLZ+wRxUxzplsIb7TxwxEaoVy+SBxVusG2LMk9AzKYPyj4I3L0yAxRmDjDDVMHptFThzeFJkZSnH2ROJMj70YQ4IzK8NJjtFdzAPjDF/eDePtw0+EPh+GeUNkiSjOTK5azwtFGJ3MtvcRCU8MBIdxFyxv2xJSV6zNTE36xqthrxR8BHsizVjaPJl4vRJdgotc7XIH3MaxXD61PV6Zt4jVfqJl7kTTwzAaGR4LhYD1UQ7Myg+l9Y7x3uV2W1hplFgNLaQuLVgtWgYYSXMERNWZWrDaLIvUe5ohFrCV/MnubHaFrFljzRJc0SszzOfzjtEdIlmKokGcSv5vnJCpFwPSI+AJNaKyvVzJiofGOkHaiPclZ73RYnnPjM81o6GsaDHDKJFqCxdnMiahi1+x6IMcMszyBFuYZkMYai7cRjkKZg4RYIXnsphoxPEhhcGsn7oBALUIk1xJ6w0YdpGWoCZGF84F6k8MSYaMNETNECRKCDasTI5odthqglhMimDANMLUMejDUbwPCqbAZqdbb4ksR9LbTYuD8MNM2WpUKdabpYa7Wvt8pVYcFf8ANZAOgLE+gUR1OLuo/Vqz+dZ7X9AoJErhPGuWaOK4L1MIgbMFUHxAAP1Epe1HC84FQDVdD/D/AEMy3aOoLXokjrkYNb0vYy4w2JWot1Nwf7sR0MvU4T4TI6nPuTM8ibXj+z4JLU9PFf5Ss/R3SZ8jjDyiJT8meFGXS8OEl+jRK+7AXBSCiZg0ZffowT36MEfdgOiiFGZ5UuzwsTC8MEO7AKRTBZILLn9Fie/Roh3oDoqLGZ1lyvDBCfosRd6IFIB5TGSXo4cJ4cPEffiKyi5Qkwglw2DWYGFWC6iIbIqZ60szhVmPdxD9wiO6Ku0wVEtPdBPe6CH7hBuinZJDlS4OEEzS4bmNgP5CSjmvhBaYjw7hTVWsAbA94+H9ZHF8PK1GVQzAHfKfym6YTChFCjp9z4wpWbEnROkaAcK37rf8TAlZs3Eqi52HMrL6KWp6joVGm0qqtBAdKgf1uG18jKZZHEm8dKxg0oRacGGmTVnMqzG2GyydKqyNmX5jow/vrAhpJDJR/F2hKbXg2DB4xaguvzHUHwMlXwituPn1mvBmVs1M2YfRh4N/PpLXh/GVqd03Vxup/EHqPOdCGSM1UjTFqatC2IwrJ5jxgc8v2QEWlfWwVttpmzdNXMSEo/AqH0mAxjgw2kx7oZm7bFTFS88pjC4U3hGwpi7bCmLAyn4px8o3LpIatQDUD9nyPn5S8rrkRnOyhjpvoCdPOLcFoinhBUC3Z1NViN2Z+9v8wPKa+mwRu5qxxi2VdHjFXkszogqhgq0uYQ2YjNYixs1tcu5tFcJ2vYG1ekafmP2R4ka6ef2lni6+JVrNh1ahc5nWpeoPFuXlF19Df8JZYjCJXoEVEGqsCCBcEXBIP5za8eJ8OJonjVcA1qX1B8D9dpK15r/YbFF6IRvipNUpeoU90/SxtNpaiek5U8VNpGevkUNIyPJjBBnuUZDtsi4i/JmGpxo0TBvRIi7bFqBFORSmSbAX9I/h8FfU7R+nSCjQTTj6Vy5ZJQsrqPC76tp5dfnNb7ZBsArY3D5jlZOfTzkqyXyhspva1ztbcHpNn4jxdKVhux0VBuT0FpWHB1K3erD0p7qvr+8ZqUoYOI8sscKVsXxHGq1bIaP6tCoYmopzG9iBlBuLdb2mTVrGxNVrjwVQvzW35xqphCOkG1IzJLJNu7IPJP0RBBuysab7sA3cc+IvoD6wDMzas1/kB9wIc0PGZ5UJSkxSySaFgswacIJMWlGwaAwkmFhCokCkewnAkKcHVo5t9xsRoR6GEGk9aG6BKvBPD8celYVQzqSAHUXI/jHT1E2BHDC41Bmvcq+/WM8JxORuWxuDqhPXyPnNnT57esi9fkvstKtIj4fpFBjrbiWJMqaNmY31B/M+M1Pp97ceDPkmoV9h1xwhBj1lRjWWmwUn4jZbC9/pPX85invj/wDRKM78D/FW5lGoi7sjqPUggGS4cwFJE6oqp81AEr6tRgpKGzZWsTqL20v85jsngqvJV67lqlTvvcAAEkiwA6WAlmLI5eDTGmnZaYnFMq3sPvK/iHFFGGc3AOU2t4nQCXOJw+ZbTQ+1+AqIpZb5FBdvBcovc36CXPa+S7GoSQp2Sp1KGJcNbLVK6HowBsb9NLTpNJrj8Zy7sZxqpjyatVAoW4RhoH1Fmy/Wb4mJOx0lXdUXTKs1KX4lsSJkESpq4iwuT8yZhcX4f34S3Htkf4oxzzwh5LgATxQRfA1rg311inHePLh08XPwqNyekumlDyXY33FaHcTi0pjM5AA6mU9Ti1XEaYZbL1rPfKP4R+0YnRwT1sr4uxIsRSF8in/V+8fLb1lxz7Cw0A2A00mSWdN/RY5Rh45ZnhvBUpakl6h+Ko3xHyHgPKWGgla2KME2IMi88V4RW5tlmXXykaoTylQakG1QnrKXn+gstWyW6QDssr2Jg76yvvP4AEX1mS0WJN4ZJQQpkxUk7wDU7GFI0hQckg0naK57QiNAQfPIOmYb7agjcHxEizTOa0S4GmyzwXFcyMraOqn5i2jDyiCV8pU+YB/nFa9TL372Km4J8zqPO/h6RXE4oEgX3v8Alb0+L7T0n6e3kxuzF1crki3xpCkWBzE+m4+2wnPu2PtEqUqvKw4U5P8AEqMuYXB1RB8rE/8AuWfaHjLYfDVKtzmAyof9TXVP5/KcnzX3NydSSdfEkn85pyxjrq+QwR2ludi7B9sRxHOuRqb0wC3VCCbd1vG99D95v+CtlsuwJH0NpoHs54D7rhgxDh64V3V1ClbXAUdbbnXx6TduB4oVKSsLd4X0t116ddZg7EMXK9mvHk2bj8Fg+00j2r1zT4bWyXL1ctMAeDHvbeQM3gznftJxDM1JDblgkG53JFiANzp4SrPLRbG7p8fcnRU9juNUqOETPlphBY5mHePUjxubaTaeDdoqGKDNSbNkazDYg+h1seh6zkPa3grUaylgclVEqIx1F8oDqDtcH6XEj2c477pXWpa6HuOL2urdb+RsflLMPTxvaZmzq7UGdi5pb4jfbS1rWHh84HC4+58iSR6HRPwP0geIUHpJq+ZnOVj4F2Y3t6DT0lRiOIZULDqwVBtc7L9gWPl6ztQUdaR5yWF93ds2zDccWmtTMdrW8zsfyivD8Ezvz6w7x+BT+yPH+L8IjwWijNTzWbLdiD1OU2P1sflNmasJwf1CSWTU7vS5UsSRA1JjnSRIM8aYnOL7RgVRINUEkaAvPcsXgr9gBaREdFEQVVBJNUAqwnikYygzypCrARNG0mtOEesLTwBIkNVYqBvRMwKRjCqfCeNx0icQcQIwtzJNhiJY4Z/EfaNUqQPSTWOxalL7sZLkyzxNPWwmKeBO8XZYUVdfAK6lXUMp3DC4MoMXwFqPeo5mp27yasUsbhl6keWpm8+66SHuhE04JZMLuPgryYVNcnE/aPxMe7U0BBL1NR0sqk2v43Ilf7NeyhxLms/+FRYXB1DVLZlTXoLgn1tI+08Wxa4dASyNU0Gt2qsuVR4m1tvGdM7AcBbDYOnTqqFexZwD+0xzG58dhO43vKzHKXax0vLHMXWWjSqvdi1ne5LEl3Wyb7XNhYWsJs3B8EKVCkg/Ypov0Av95qjFMRiqVInW/vTp/wBlO7RBHmxB+Rm7qZmz05GvplWO35Z4Ga12w4KKmFcgXZA1S+5IVSSB56TZ5SdqO01HB0S9U6m4VB8TnwA8POZsmPZcmvHNxlaNJ7K1afFOGcqtvQcrmuC6k95GGnVSR/enIu0aDD4irSDM603ZVJFg1tNR010+U6B2f4saFUVVHcxFwyjTUG6fQm3oxiftN7K/9NRxKjvqlJa9ra5gLufMMSPQjwmnp5rJjuPoz9SnhzVPxLwW/AeOZsMqE3ZqSkOx0FRgg/2qinfqT5wDYeviqwTCoclFSq1D/h52ADOW6lVvYC8qOx/6yjTpg2spznqqoSTfw3J+STrnZvhy08NTyAAOOZ5XfX8CPpL+ozPFjTj7MMMe+Rp+ip4R2ZFB87ValRwCNTZBcWIC9fn9pdKTHGpCZTD9bTz2RyyS2kbFiS8C+WYNSNNaRUAyHb+CWgFWvM8vWMNStBltdI9WvJNKjxqWEXereFZvSDakTHyMEK0KjyXuel4uaBj5QBxw+0Nh8MVjTEESVAaazSscV4Aw5UQKC5vaNNRBhKVKwlmjkwFhvsY0kzaStJxxtACqJIG8PPARyx2wIIDaeZoS0hUGklrQHDKi0sR2mVqOaooq53IBKqyUyrH+HPYX2vOnce4glDD1XfZFctbcjqvqdvnNH7OcA9y4niqhOegA6cy/eDVKgqAEf6bWJ8vkLTtrX5uBr21urG/jl1v+E3442rObnd5Ejk1HtDXXEtig9qztmJGwH7KAfugCw9J07gHtsplQuKpsGFu+liD6rONmrpMK8zS5OilR2zj/ALbaKrbC02dv3n7qj5bmcp4rxytiqhqVmLtqdToB4KOglYzzy1PzguBm/dl8lbClD8SMbeIv1+4+g87b/hVTE4cBwdVKONu8O6/3Fx8pxDg3GORUDa5To4HUePqNx/WdV7J9oFxC5aZBIILW2IP7XkZn6a8OdquJfwS66K6np075j/RpOHL4Wk+AVf11XEGmzga8kkBbfxXv6fKfQuDwwSmifuqq/wDEW/Kc94bwRMRxTmEf/HVWa+uY3/Vn5G+vlOkLN3UVepi6XmO3yQejeDTD26xi8jpMLhE1kFoCeNFfCEvIO8HGKQEKiAiQXBLPcu/WSU26yta3yBhcCoO0LyR4TFUi0EmIXxkvxXoAz2A1gSEMBiKgPWKmoFkXJANJihtYQ1StbYSjq1HvDgva8p7tjHVqkan8ZkcUlZUdr6yPJO95B5JLwNIvqOOUiE95XxlJQqC2phkxAtoZdHM65E1RaNWmExAlLVxjKLmeTjS2tbX0i/cJPyFMvTVErsXxQjQDXyi44qAJQ9p8U3LupsoDBwOtxob728v9UswyXUZFjUqso6jK8GN5Kuhfg2FNPAKrsGctWLOTocruASdrnc+sPh8MpwdYnvKq11b/AIX0tCcAw68inTf4TTXQ2td7k3HnoI8uCWlg8SiaDJXZbD/tmdmS7cdF6OXin35Kb9nzAlQ/hDo0Ei6D0H4QgEwnaRItBvUkpBlgBA15sfsz42KOPAb4aqsht+98Sn6j7zW2px7shRBx9ANtzB+BsPrJQdSRXkVxaPofssAuLrEnVqSemj/+Qm1vix4zUOz+Cahk5p/WMGpnw7xDJa2g+C3zmyBbCU9bKW9rwVdL/jobz3F7yKeZi1KoZM1rTHw/JpMsjdGmUVjuZj3ryk1xQ2hSAHUv0MHmI3MLe5i+IJvaQkq5HYdMSGNjJnDJ/ZitOh1MI9LqJJJ+xE6uGFriKcsyb4i0ia5idALpYnUw7VgNIsCo9Zh8Uuw3kd6JasZUgwmlrSv95tpDpidLw7i9hqyT0NNIo1Ng3dhOeTrD0lJEqcovwWJITrs5G0NQ1HwzNVGva8GRrbNaVNolwQrKb7TV+2/EwFp00sDmz1B1yKNB8yQf9s2rGNykZ73yqWtuTacg7T8XcMxYfrKyuQToFUaXv66ATvfo/SwnN58niP8ALOV+oZpUsMPMv6Or+72ooV+IIg+gW33t9YajXFXD51Is+ZSPJkK5T5gn7RPsnVerhcMa3xPRXMR5gWPqRaVGJapha7ZSRSrFmUg2AqKSHU20FyCw9TOhJ7cHNxQ7fPwcKpLoPQfy/KFyxriuANGs9M7BiR5q3eU/QxW8wSVM7sXaMFZGTvIGIkYYzcfZh2YFd3xJYg0KlIoBszA59dPAD/lNNyzsXsoQDh5I3avWv52ygfYCXYY7SM3VT0x2bdxriQ52GS6i9dTqCGIAItc+JsPMy9y5+tpo/HaxfEYNS1y+JpEjoOSjtp8wJu9Nh5eomfroNJP0V9JNPh+zFWkRsZKmptqZ7mgf+55a4nKtG5kVqa6wtRk8ZDIGiWIw9jaDm64QUNCqL6GFzi97xBcOo6yToIKb+BtIaxFUnaL16jWsDBc4KJGlVubeMTlY0BfOTvMFagG8ZZDCBrSCj9j2+inq48nUKYbCoWNyIBVa0GMTUvpIX8k9WWOIwp3vC4bCn96V1qpFyDaGwdQx8N+BNMsMttBGKWFY7sBE6ane8K9MkbmW1XJAKcIQdwZI4NSekrmVg3UwyUTe99JFU/Q+RluEknQ2nJ/avwjl4jDnLZRRdVIGl+YzMPXvD6zqgra/FKjttwYYzDMgILpepT/iAPd/3C4+k04JqEiDXyjk/Y3t/WwuKFCqxejUKKL6GloApB8NgROsJhg+HKMb3YuGG65tbAHw+8+fuK4O/eGjLv523HqPynZPZj2lOMwpDnv0ylNh1Pd0YeTC/wAwZ28U/TOd1OKvyj/00P2l4Dl16ZtbNT8v2WsLW6azUJtHtH4ymKx7hCGp0FWipGxYXNQ38Mxt8pqlRPA269dpTkdyZrwxagrJCeMEtU3t8V+hMKFU7KB5EX/GVlzBmqOmvprOv+yer/0JXqK9br4qh/Ockdx/Tb7CdR9j7lqFXwWtf60lFvqBNHTupmPq1eMf4xScY3C5LDLVrfHdVzmncd7zBJHodpv1B81MFu61gdNvP+/KaR2g4zRfHYegSLU3ao99LFKbhe91Jzk9LW21lj2U7VtjErOigU1rNTTzCqt2PqSZDrslYmVdLjbmvo3DD1qYHfNzIPUS/c/OVHNcdBCc+pa9p53e14OvrRYvTNib6xVM+uaBXHONSIOrxRhqRE5L7DVsbdhbWCSr5xJuIX/ZkRW0le9+B6ljUqIdYNAAb3iinSeaoLaydsWg++OsbCQfEHUytqJ1vaR5vneDyNeQUCbXtctIGrYixkyL3vIqgg18DpjA4g9so1ElRxpGhWQoVLT1aqTvJc/JGiZx+h0hKXFCBrrFUaYDbyu5X5JOKoNUx7yCYp77wWaHqttIycr8klFEmP1nlw5sTewAufl+UGGi/GMQ3u9fX/Ir/wD5tHH8mgaOJ1OJc6pVY7mo7bdGYkfaVuG4tXwjVFoOU5i5SRvlOuh6HfUeM8lQqWt4A/e0VrVi4Ja2m1p6NKvBkavyeoaJ6meFfr1tb+/rIipoo8oKrvEMItT7/b+kPTN29ItT3/vwjFCABHX8J0/2VcRSjg8S77JUZm+SKBcefScxaXVOuafCsRl05mKoox1+AU89vqJZjlq7Kc0d46nu0tLPhve89zWxNSnlHQKrk3+YHy9ZvfsgqkYBh0Nap+CCcgfilQ0Vw5b9UrmqFsNHZcpN99uk7V7IMOvuG3+bU/8AqswdY5Sg/wDZowwjGkjbnG1pg1mA3nnfvWk6622nGUTTojBxx2tMnEKdxIUhfeDNMSabEoXyMsUIk6dBdjEH0kOabyfAaX7HqioNoo7A9JAbGDBj58EoxMinmEMvDbDeKM5vGKVcyu1fJPVn/9k="/>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40" name="Picture 16" descr="http://4.bp.blogspot.com/_wSS3lH5IY3Y/R6xCdJI1NvI/AAAAAAAAAtU/WiXueXaJF6Y/s400/Iberia+Business+Plus+-+Clases+de+Person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55160" y="2847576"/>
            <a:ext cx="1793304" cy="1589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7798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1028"/>
                                        </p:tgtEl>
                                        <p:attrNameLst>
                                          <p:attrName>style.visibility</p:attrName>
                                        </p:attrNameLst>
                                      </p:cBhvr>
                                      <p:to>
                                        <p:strVal val="visible"/>
                                      </p:to>
                                    </p:set>
                                    <p:anim calcmode="lin" valueType="num">
                                      <p:cBhvr>
                                        <p:cTn id="31" dur="500" fill="hold"/>
                                        <p:tgtEl>
                                          <p:spTgt spid="1028"/>
                                        </p:tgtEl>
                                        <p:attrNameLst>
                                          <p:attrName>ppt_w</p:attrName>
                                        </p:attrNameLst>
                                      </p:cBhvr>
                                      <p:tavLst>
                                        <p:tav tm="0">
                                          <p:val>
                                            <p:fltVal val="0"/>
                                          </p:val>
                                        </p:tav>
                                        <p:tav tm="100000">
                                          <p:val>
                                            <p:strVal val="#ppt_w"/>
                                          </p:val>
                                        </p:tav>
                                      </p:tavLst>
                                    </p:anim>
                                    <p:anim calcmode="lin" valueType="num">
                                      <p:cBhvr>
                                        <p:cTn id="32" dur="500" fill="hold"/>
                                        <p:tgtEl>
                                          <p:spTgt spid="1028"/>
                                        </p:tgtEl>
                                        <p:attrNameLst>
                                          <p:attrName>ppt_h</p:attrName>
                                        </p:attrNameLst>
                                      </p:cBhvr>
                                      <p:tavLst>
                                        <p:tav tm="0">
                                          <p:val>
                                            <p:fltVal val="0"/>
                                          </p:val>
                                        </p:tav>
                                        <p:tav tm="100000">
                                          <p:val>
                                            <p:strVal val="#ppt_h"/>
                                          </p:val>
                                        </p:tav>
                                      </p:tavLst>
                                    </p:anim>
                                    <p:animEffect transition="in" filter="fade">
                                      <p:cBhvr>
                                        <p:cTn id="33" dur="500"/>
                                        <p:tgtEl>
                                          <p:spTgt spid="1028"/>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nodeType="clickEffect">
                                  <p:stCondLst>
                                    <p:cond delay="0"/>
                                  </p:stCondLst>
                                  <p:childTnLst>
                                    <p:set>
                                      <p:cBhvr>
                                        <p:cTn id="37" dur="1" fill="hold">
                                          <p:stCondLst>
                                            <p:cond delay="0"/>
                                          </p:stCondLst>
                                        </p:cTn>
                                        <p:tgtEl>
                                          <p:spTgt spid="1032"/>
                                        </p:tgtEl>
                                        <p:attrNameLst>
                                          <p:attrName>style.visibility</p:attrName>
                                        </p:attrNameLst>
                                      </p:cBhvr>
                                      <p:to>
                                        <p:strVal val="visible"/>
                                      </p:to>
                                    </p:set>
                                    <p:anim calcmode="lin" valueType="num">
                                      <p:cBhvr>
                                        <p:cTn id="38" dur="500" fill="hold"/>
                                        <p:tgtEl>
                                          <p:spTgt spid="1032"/>
                                        </p:tgtEl>
                                        <p:attrNameLst>
                                          <p:attrName>ppt_w</p:attrName>
                                        </p:attrNameLst>
                                      </p:cBhvr>
                                      <p:tavLst>
                                        <p:tav tm="0">
                                          <p:val>
                                            <p:fltVal val="0"/>
                                          </p:val>
                                        </p:tav>
                                        <p:tav tm="100000">
                                          <p:val>
                                            <p:strVal val="#ppt_w"/>
                                          </p:val>
                                        </p:tav>
                                      </p:tavLst>
                                    </p:anim>
                                    <p:anim calcmode="lin" valueType="num">
                                      <p:cBhvr>
                                        <p:cTn id="39" dur="500" fill="hold"/>
                                        <p:tgtEl>
                                          <p:spTgt spid="1032"/>
                                        </p:tgtEl>
                                        <p:attrNameLst>
                                          <p:attrName>ppt_h</p:attrName>
                                        </p:attrNameLst>
                                      </p:cBhvr>
                                      <p:tavLst>
                                        <p:tav tm="0">
                                          <p:val>
                                            <p:fltVal val="0"/>
                                          </p:val>
                                        </p:tav>
                                        <p:tav tm="100000">
                                          <p:val>
                                            <p:strVal val="#ppt_h"/>
                                          </p:val>
                                        </p:tav>
                                      </p:tavLst>
                                    </p:anim>
                                    <p:animEffect transition="in" filter="fade">
                                      <p:cBhvr>
                                        <p:cTn id="40" dur="500"/>
                                        <p:tgtEl>
                                          <p:spTgt spid="1032"/>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nodeType="clickEffect">
                                  <p:stCondLst>
                                    <p:cond delay="0"/>
                                  </p:stCondLst>
                                  <p:childTnLst>
                                    <p:set>
                                      <p:cBhvr>
                                        <p:cTn id="44" dur="1" fill="hold">
                                          <p:stCondLst>
                                            <p:cond delay="0"/>
                                          </p:stCondLst>
                                        </p:cTn>
                                        <p:tgtEl>
                                          <p:spTgt spid="1036"/>
                                        </p:tgtEl>
                                        <p:attrNameLst>
                                          <p:attrName>style.visibility</p:attrName>
                                        </p:attrNameLst>
                                      </p:cBhvr>
                                      <p:to>
                                        <p:strVal val="visible"/>
                                      </p:to>
                                    </p:set>
                                    <p:anim calcmode="lin" valueType="num">
                                      <p:cBhvr>
                                        <p:cTn id="45" dur="500" fill="hold"/>
                                        <p:tgtEl>
                                          <p:spTgt spid="1036"/>
                                        </p:tgtEl>
                                        <p:attrNameLst>
                                          <p:attrName>ppt_w</p:attrName>
                                        </p:attrNameLst>
                                      </p:cBhvr>
                                      <p:tavLst>
                                        <p:tav tm="0">
                                          <p:val>
                                            <p:fltVal val="0"/>
                                          </p:val>
                                        </p:tav>
                                        <p:tav tm="100000">
                                          <p:val>
                                            <p:strVal val="#ppt_w"/>
                                          </p:val>
                                        </p:tav>
                                      </p:tavLst>
                                    </p:anim>
                                    <p:anim calcmode="lin" valueType="num">
                                      <p:cBhvr>
                                        <p:cTn id="46" dur="500" fill="hold"/>
                                        <p:tgtEl>
                                          <p:spTgt spid="1036"/>
                                        </p:tgtEl>
                                        <p:attrNameLst>
                                          <p:attrName>ppt_h</p:attrName>
                                        </p:attrNameLst>
                                      </p:cBhvr>
                                      <p:tavLst>
                                        <p:tav tm="0">
                                          <p:val>
                                            <p:fltVal val="0"/>
                                          </p:val>
                                        </p:tav>
                                        <p:tav tm="100000">
                                          <p:val>
                                            <p:strVal val="#ppt_h"/>
                                          </p:val>
                                        </p:tav>
                                      </p:tavLst>
                                    </p:anim>
                                    <p:animEffect transition="in" filter="fade">
                                      <p:cBhvr>
                                        <p:cTn id="47" dur="500"/>
                                        <p:tgtEl>
                                          <p:spTgt spid="1036"/>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1040"/>
                                        </p:tgtEl>
                                        <p:attrNameLst>
                                          <p:attrName>style.visibility</p:attrName>
                                        </p:attrNameLst>
                                      </p:cBhvr>
                                      <p:to>
                                        <p:strVal val="visible"/>
                                      </p:to>
                                    </p:set>
                                    <p:anim calcmode="lin" valueType="num">
                                      <p:cBhvr>
                                        <p:cTn id="52" dur="500" fill="hold"/>
                                        <p:tgtEl>
                                          <p:spTgt spid="1040"/>
                                        </p:tgtEl>
                                        <p:attrNameLst>
                                          <p:attrName>ppt_w</p:attrName>
                                        </p:attrNameLst>
                                      </p:cBhvr>
                                      <p:tavLst>
                                        <p:tav tm="0">
                                          <p:val>
                                            <p:fltVal val="0"/>
                                          </p:val>
                                        </p:tav>
                                        <p:tav tm="100000">
                                          <p:val>
                                            <p:strVal val="#ppt_w"/>
                                          </p:val>
                                        </p:tav>
                                      </p:tavLst>
                                    </p:anim>
                                    <p:anim calcmode="lin" valueType="num">
                                      <p:cBhvr>
                                        <p:cTn id="53" dur="500" fill="hold"/>
                                        <p:tgtEl>
                                          <p:spTgt spid="1040"/>
                                        </p:tgtEl>
                                        <p:attrNameLst>
                                          <p:attrName>ppt_h</p:attrName>
                                        </p:attrNameLst>
                                      </p:cBhvr>
                                      <p:tavLst>
                                        <p:tav tm="0">
                                          <p:val>
                                            <p:fltVal val="0"/>
                                          </p:val>
                                        </p:tav>
                                        <p:tav tm="100000">
                                          <p:val>
                                            <p:strVal val="#ppt_h"/>
                                          </p:val>
                                        </p:tav>
                                      </p:tavLst>
                                    </p:anim>
                                    <p:animEffect transition="in" filter="fade">
                                      <p:cBhvr>
                                        <p:cTn id="54" dur="500"/>
                                        <p:tgtEl>
                                          <p:spTgt spid="10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978896" cy="1864766"/>
          </a:xfrm>
        </p:spPr>
        <p:txBody>
          <a:bodyPr>
            <a:normAutofit/>
          </a:bodyPr>
          <a:lstStyle/>
          <a:p>
            <a:pPr marL="0" indent="0" algn="ctr">
              <a:buNone/>
            </a:pPr>
            <a:r>
              <a:rPr lang="es-CO" b="1" dirty="0" smtClean="0">
                <a:solidFill>
                  <a:srgbClr val="FF0000"/>
                </a:solidFill>
              </a:rPr>
              <a:t>Eclesiastés 9:5,6</a:t>
            </a:r>
            <a:r>
              <a:rPr lang="es-CO" dirty="0" smtClean="0"/>
              <a:t>.</a:t>
            </a:r>
            <a:r>
              <a:rPr lang="es-CO" b="1" baseline="30000" dirty="0"/>
              <a:t> 5 </a:t>
            </a:r>
            <a:r>
              <a:rPr lang="es-CO" dirty="0"/>
              <a:t>Porque los que viven saben que morirán; </a:t>
            </a:r>
            <a:endParaRPr lang="es-CO" dirty="0" smtClean="0"/>
          </a:p>
        </p:txBody>
      </p:sp>
      <p:sp>
        <p:nvSpPr>
          <p:cNvPr id="4" name="AutoShape 2" descr="data:image/jpeg;base64,/9j/4AAQSkZJRgABAQAAAQABAAD/2wCEAAkGBhMSERQUEhQVFRUUFRAUFRQUFBUVFRQUFBQVFRQUFRUXHCYeFxkjGRUVHy8gIycpLCwsFR4xNTAqNSYrLSkBCQoKDgwOGg8PGikkHx8sLCkpKSkpKSwpKSksKSkpLCksLCkpKSkpKSksKSkpKSksKSkpKSksKSwsLCksLCwpKf/AABEIALwA8AMBIgACEQEDEQH/xAAcAAACAgMBAQAAAAAAAAAAAAADBAIFAQYHAAj/xABAEAACAQIEAwUGAggFBAMAAAABAgADEQQSITEFE0EGIlFhcQcUMoGRobHBFSNCUnLR4fAzQ2KCkiRj4vE0srP/xAAaAQACAwEBAAAAAAAAAAAAAAAAAQIDBAUG/8QAKREAAgICAQQCAQQDAQAAAAAAAAECEQMSIQQTMUFRYSIFFKGxM3GBMv/aAAwDAQACEQMRAD8AtOdaQOLMc90mPchKdkZ3sATEmS5jRmnhBMvh7w3Q7Yl77aFp4+8l+jbmHXhwAj2iQUpgmx2kH+kz0hm4Zee/RMacRSnIRfiDGQGNaWI4TCDhMlsiD2fsrVxTRilxO0ZbhUEeEwtCWy9kKvECfGRXFQj8MMG2BaPgLkTHEJn30wVLhx6w4wtukjSJLZ+wRxUxzplsIb7TxwxEaoVy+SBxVusG2LMk9AzKYPyj4I3L0yAxRmDjDDVMHptFThzeFJkZSnH2ROJMj70YQ4IzK8NJjtFdzAPjDF/eDePtw0+EPh+GeUNkiSjOTK5azwtFGJ3MtvcRCU8MBIdxFyxv2xJSV6zNTE36xqthrxR8BHsizVjaPJl4vRJdgotc7XIH3MaxXD61PV6Zt4jVfqJl7kTTwzAaGR4LhYD1UQ7Myg+l9Y7x3uV2W1hplFgNLaQuLVgtWgYYSXMERNWZWrDaLIvUe5ohFrCV/MnubHaFrFljzRJc0SszzOfzjtEdIlmKokGcSv5vnJCpFwPSI+AJNaKyvVzJiofGOkHaiPclZ73RYnnPjM81o6GsaDHDKJFqCxdnMiahi1+x6IMcMszyBFuYZkMYai7cRjkKZg4RYIXnsphoxPEhhcGsn7oBALUIk1xJ6w0YdpGWoCZGF84F6k8MSYaMNETNECRKCDasTI5odthqglhMimDANMLUMejDUbwPCqbAZqdbb4ksR9LbTYuD8MNM2WpUKdabpYa7Wvt8pVYcFf8ANZAOgLE+gUR1OLuo/Vqz+dZ7X9AoJErhPGuWaOK4L1MIgbMFUHxAAP1Epe1HC84FQDVdD/D/AEMy3aOoLXokjrkYNb0vYy4w2JWot1Nwf7sR0MvU4T4TI6nPuTM8ibXj+z4JLU9PFf5Ss/R3SZ8jjDyiJT8meFGXS8OEl+jRK+7AXBSCiZg0ZffowT36MEfdgOiiFGZ5UuzwsTC8MEO7AKRTBZILLn9Fie/Roh3oDoqLGZ1lyvDBCfosRd6IFIB5TGSXo4cJ4cPEffiKyi5Qkwglw2DWYGFWC6iIbIqZ60szhVmPdxD9wiO6Ku0wVEtPdBPe6CH7hBuinZJDlS4OEEzS4bmNgP5CSjmvhBaYjw7hTVWsAbA94+H9ZHF8PK1GVQzAHfKfym6YTChFCjp9z4wpWbEnROkaAcK37rf8TAlZs3Eqi52HMrL6KWp6joVGm0qqtBAdKgf1uG18jKZZHEm8dKxg0oRacGGmTVnMqzG2GyydKqyNmX5jow/vrAhpJDJR/F2hKbXg2DB4xaguvzHUHwMlXwituPn1mvBmVs1M2YfRh4N/PpLXh/GVqd03Vxup/EHqPOdCGSM1UjTFqatC2IwrJ5jxgc8v2QEWlfWwVttpmzdNXMSEo/AqH0mAxjgw2kx7oZm7bFTFS88pjC4U3hGwpi7bCmLAyn4px8o3LpIatQDUD9nyPn5S8rrkRnOyhjpvoCdPOLcFoinhBUC3Z1NViN2Z+9v8wPKa+mwRu5qxxi2VdHjFXkszogqhgq0uYQ2YjNYixs1tcu5tFcJ2vYG1ekafmP2R4ka6ef2lni6+JVrNh1ahc5nWpeoPFuXlF19Df8JZYjCJXoEVEGqsCCBcEXBIP5za8eJ8OJonjVcA1qX1B8D9dpK15r/YbFF6IRvipNUpeoU90/SxtNpaiek5U8VNpGevkUNIyPJjBBnuUZDtsi4i/JmGpxo0TBvRIi7bFqBFORSmSbAX9I/h8FfU7R+nSCjQTTj6Vy5ZJQsrqPC76tp5dfnNb7ZBsArY3D5jlZOfTzkqyXyhspva1ztbcHpNn4jxdKVhux0VBuT0FpWHB1K3erD0p7qvr+8ZqUoYOI8sscKVsXxHGq1bIaP6tCoYmopzG9iBlBuLdb2mTVrGxNVrjwVQvzW35xqphCOkG1IzJLJNu7IPJP0RBBuysab7sA3cc+IvoD6wDMzas1/kB9wIc0PGZ5UJSkxSySaFgswacIJMWlGwaAwkmFhCokCkewnAkKcHVo5t9xsRoR6GEGk9aG6BKvBPD8celYVQzqSAHUXI/jHT1E2BHDC41Bmvcq+/WM8JxORuWxuDqhPXyPnNnT57esi9fkvstKtIj4fpFBjrbiWJMqaNmY31B/M+M1Pp97ceDPkmoV9h1xwhBj1lRjWWmwUn4jZbC9/pPX85invj/wDRKM78D/FW5lGoi7sjqPUggGS4cwFJE6oqp81AEr6tRgpKGzZWsTqL20v85jsngqvJV67lqlTvvcAAEkiwA6WAlmLI5eDTGmnZaYnFMq3sPvK/iHFFGGc3AOU2t4nQCXOJw+ZbTQ+1+AqIpZb5FBdvBcovc36CXPa+S7GoSQp2Sp1KGJcNbLVK6HowBsb9NLTpNJrj8Zy7sZxqpjyatVAoW4RhoH1Fmy/Wb4mJOx0lXdUXTKs1KX4lsSJkESpq4iwuT8yZhcX4f34S3Htkf4oxzzwh5LgATxQRfA1rg311inHePLh08XPwqNyekumlDyXY33FaHcTi0pjM5AA6mU9Ti1XEaYZbL1rPfKP4R+0YnRwT1sr4uxIsRSF8in/V+8fLb1lxz7Cw0A2A00mSWdN/RY5Rh45ZnhvBUpakl6h+Ko3xHyHgPKWGgla2KME2IMi88V4RW5tlmXXykaoTylQakG1QnrKXn+gstWyW6QDssr2Jg76yvvP4AEX1mS0WJN4ZJQQpkxUk7wDU7GFI0hQckg0naK57QiNAQfPIOmYb7agjcHxEizTOa0S4GmyzwXFcyMraOqn5i2jDyiCV8pU+YB/nFa9TL372Km4J8zqPO/h6RXE4oEgX3v8Alb0+L7T0n6e3kxuzF1crki3xpCkWBzE+m4+2wnPu2PtEqUqvKw4U5P8AEqMuYXB1RB8rE/8AuWfaHjLYfDVKtzmAyof9TXVP5/KcnzX3NydSSdfEkn85pyxjrq+QwR2ludi7B9sRxHOuRqb0wC3VCCbd1vG99D95v+CtlsuwJH0NpoHs54D7rhgxDh64V3V1ClbXAUdbbnXx6TduB4oVKSsLd4X0t116ddZg7EMXK9mvHk2bj8Fg+00j2r1zT4bWyXL1ctMAeDHvbeQM3gznftJxDM1JDblgkG53JFiANzp4SrPLRbG7p8fcnRU9juNUqOETPlphBY5mHePUjxubaTaeDdoqGKDNSbNkazDYg+h1seh6zkPa3grUaylgclVEqIx1F8oDqDtcH6XEj2c477pXWpa6HuOL2urdb+RsflLMPTxvaZmzq7UGdi5pb4jfbS1rWHh84HC4+58iSR6HRPwP0geIUHpJq+ZnOVj4F2Y3t6DT0lRiOIZULDqwVBtc7L9gWPl6ztQUdaR5yWF93ds2zDccWmtTMdrW8zsfyivD8Ezvz6w7x+BT+yPH+L8IjwWijNTzWbLdiD1OU2P1sflNmasJwf1CSWTU7vS5UsSRA1JjnSRIM8aYnOL7RgVRINUEkaAvPcsXgr9gBaREdFEQVVBJNUAqwnikYygzypCrARNG0mtOEesLTwBIkNVYqBvRMwKRjCqfCeNx0icQcQIwtzJNhiJY4Z/EfaNUqQPSTWOxalL7sZLkyzxNPWwmKeBO8XZYUVdfAK6lXUMp3DC4MoMXwFqPeo5mp27yasUsbhl6keWpm8+66SHuhE04JZMLuPgryYVNcnE/aPxMe7U0BBL1NR0sqk2v43Ilf7NeyhxLms/+FRYXB1DVLZlTXoLgn1tI+08Wxa4dASyNU0Gt2qsuVR4m1tvGdM7AcBbDYOnTqqFexZwD+0xzG58dhO43vKzHKXax0vLHMXWWjSqvdi1ne5LEl3Wyb7XNhYWsJs3B8EKVCkg/Ypov0Av95qjFMRiqVInW/vTp/wBlO7RBHmxB+Rm7qZmz05GvplWO35Z4Ga12w4KKmFcgXZA1S+5IVSSB56TZ5SdqO01HB0S9U6m4VB8TnwA8POZsmPZcmvHNxlaNJ7K1afFOGcqtvQcrmuC6k95GGnVSR/enIu0aDD4irSDM603ZVJFg1tNR010+U6B2f4saFUVVHcxFwyjTUG6fQm3oxiftN7K/9NRxKjvqlJa9ra5gLufMMSPQjwmnp5rJjuPoz9SnhzVPxLwW/AeOZsMqE3ZqSkOx0FRgg/2qinfqT5wDYeviqwTCoclFSq1D/h52ADOW6lVvYC8qOx/6yjTpg2spznqqoSTfw3J+STrnZvhy08NTyAAOOZ5XfX8CPpL+ozPFjTj7MMMe+Rp+ip4R2ZFB87ValRwCNTZBcWIC9fn9pdKTHGpCZTD9bTz2RyyS2kbFiS8C+WYNSNNaRUAyHb+CWgFWvM8vWMNStBltdI9WvJNKjxqWEXereFZvSDakTHyMEK0KjyXuel4uaBj5QBxw+0Nh8MVjTEESVAaazSscV4Aw5UQKC5vaNNRBhKVKwlmjkwFhvsY0kzaStJxxtACqJIG8PPARyx2wIIDaeZoS0hUGklrQHDKi0sR2mVqOaooq53IBKqyUyrH+HPYX2vOnce4glDD1XfZFctbcjqvqdvnNH7OcA9y4niqhOegA6cy/eDVKgqAEf6bWJ8vkLTtrX5uBr21urG/jl1v+E3442rObnd5Ejk1HtDXXEtig9qztmJGwH7KAfugCw9J07gHtsplQuKpsGFu+liD6rONmrpMK8zS5OilR2zj/ALbaKrbC02dv3n7qj5bmcp4rxytiqhqVmLtqdToB4KOglYzzy1PzguBm/dl8lbClD8SMbeIv1+4+g87b/hVTE4cBwdVKONu8O6/3Fx8pxDg3GORUDa5To4HUePqNx/WdV7J9oFxC5aZBIILW2IP7XkZn6a8OdquJfwS66K6np075j/RpOHL4Wk+AVf11XEGmzga8kkBbfxXv6fKfQuDwwSmifuqq/wDEW/Kc94bwRMRxTmEf/HVWa+uY3/Vn5G+vlOkLN3UVepi6XmO3yQejeDTD26xi8jpMLhE1kFoCeNFfCEvIO8HGKQEKiAiQXBLPcu/WSU26yta3yBhcCoO0LyR4TFUi0EmIXxkvxXoAz2A1gSEMBiKgPWKmoFkXJANJihtYQ1StbYSjq1HvDgva8p7tjHVqkan8ZkcUlZUdr6yPJO95B5JLwNIvqOOUiE95XxlJQqC2phkxAtoZdHM65E1RaNWmExAlLVxjKLmeTjS2tbX0i/cJPyFMvTVErsXxQjQDXyi44qAJQ9p8U3LupsoDBwOtxob728v9UswyXUZFjUqso6jK8GN5Kuhfg2FNPAKrsGctWLOTocruASdrnc+sPh8MpwdYnvKq11b/AIX0tCcAw68inTf4TTXQ2td7k3HnoI8uCWlg8SiaDJXZbD/tmdmS7cdF6OXin35Kb9nzAlQ/hDo0Ei6D0H4QgEwnaRItBvUkpBlgBA15sfsz42KOPAb4aqsht+98Sn6j7zW2px7shRBx9ANtzB+BsPrJQdSRXkVxaPofssAuLrEnVqSemj/+Qm1vix4zUOz+Cahk5p/WMGpnw7xDJa2g+C3zmyBbCU9bKW9rwVdL/jobz3F7yKeZi1KoZM1rTHw/JpMsjdGmUVjuZj3ryk1xQ2hSAHUv0MHmI3MLe5i+IJvaQkq5HYdMSGNjJnDJ/ZitOh1MI9LqJJJ+xE6uGFriKcsyb4i0ia5idALpYnUw7VgNIsCo9Zh8Uuw3kd6JasZUgwmlrSv95tpDpidLw7i9hqyT0NNIo1Ng3dhOeTrD0lJEqcovwWJITrs5G0NQ1HwzNVGva8GRrbNaVNolwQrKb7TV+2/EwFp00sDmz1B1yKNB8yQf9s2rGNykZ73yqWtuTacg7T8XcMxYfrKyuQToFUaXv66ATvfo/SwnN58niP8ALOV+oZpUsMPMv6Or+72ooV+IIg+gW33t9YajXFXD51Is+ZSPJkK5T5gn7RPsnVerhcMa3xPRXMR5gWPqRaVGJapha7ZSRSrFmUg2AqKSHU20FyCw9TOhJ7cHNxQ7fPwcKpLoPQfy/KFyxriuANGs9M7BiR5q3eU/QxW8wSVM7sXaMFZGTvIGIkYYzcfZh2YFd3xJYg0KlIoBszA59dPAD/lNNyzsXsoQDh5I3avWv52ygfYCXYY7SM3VT0x2bdxriQ52GS6i9dTqCGIAItc+JsPMy9y5+tpo/HaxfEYNS1y+JpEjoOSjtp8wJu9Nh5eomfroNJP0V9JNPh+zFWkRsZKmptqZ7mgf+55a4nKtG5kVqa6wtRk8ZDIGiWIw9jaDm64QUNCqL6GFzi97xBcOo6yToIKb+BtIaxFUnaL16jWsDBc4KJGlVubeMTlY0BfOTvMFagG8ZZDCBrSCj9j2+inq48nUKYbCoWNyIBVa0GMTUvpIX8k9WWOIwp3vC4bCn96V1qpFyDaGwdQx8N+BNMsMttBGKWFY7sBE6ane8K9MkbmW1XJAKcIQdwZI4NSekrmVg3UwyUTe99JFU/Q+RluEknQ2nJ/avwjl4jDnLZRRdVIGl+YzMPXvD6zqgra/FKjttwYYzDMgILpepT/iAPd/3C4+k04JqEiDXyjk/Y3t/WwuKFCqxejUKKL6GloApB8NgROsJhg+HKMb3YuGG65tbAHw+8+fuK4O/eGjLv523HqPynZPZj2lOMwpDnv0ylNh1Pd0YeTC/wAwZ28U/TOd1OKvyj/00P2l4Dl16ZtbNT8v2WsLW6azUJtHtH4ymKx7hCGp0FWipGxYXNQ38Mxt8pqlRPA269dpTkdyZrwxagrJCeMEtU3t8V+hMKFU7KB5EX/GVlzBmqOmvprOv+yer/0JXqK9br4qh/Ockdx/Tb7CdR9j7lqFXwWtf60lFvqBNHTupmPq1eMf4xScY3C5LDLVrfHdVzmncd7zBJHodpv1B81MFu61gdNvP+/KaR2g4zRfHYegSLU3ao99LFKbhe91Jzk9LW21lj2U7VtjErOigU1rNTTzCqt2PqSZDrslYmVdLjbmvo3DD1qYHfNzIPUS/c/OVHNcdBCc+pa9p53e14OvrRYvTNib6xVM+uaBXHONSIOrxRhqRE5L7DVsbdhbWCSr5xJuIX/ZkRW0le9+B6ljUqIdYNAAb3iinSeaoLaydsWg++OsbCQfEHUytqJ1vaR5vneDyNeQUCbXtctIGrYixkyL3vIqgg18DpjA4g9so1ElRxpGhWQoVLT1aqTvJc/JGiZx+h0hKXFCBrrFUaYDbyu5X5JOKoNUx7yCYp77wWaHqttIycr8klFEmP1nlw5sTewAufl+UGGi/GMQ3u9fX/Ir/wD5tHH8mgaOJ1OJc6pVY7mo7bdGYkfaVuG4tXwjVFoOU5i5SRvlOuh6HfUeM8lQqWt4A/e0VrVi4Ja2m1p6NKvBkavyeoaJ6meFfr1tb+/rIipoo8oKrvEMItT7/b+kPTN29ItT3/vwjFCABHX8J0/2VcRSjg8S77JUZm+SKBcefScxaXVOuafCsRl05mKoox1+AU89vqJZjlq7Kc0d46nu0tLPhve89zWxNSnlHQKrk3+YHy9ZvfsgqkYBh0Nap+CCcgfilQ0Vw5b9UrmqFsNHZcpN99uk7V7IMOvuG3+bU/8AqswdY5Sg/wDZowwjGkjbnG1pg1mA3nnfvWk6622nGUTTojBxx2tMnEKdxIUhfeDNMSabEoXyMsUIk6dBdjEH0kOabyfAaX7HqioNoo7A9JAbGDBj58EoxMinmEMvDbDeKM5vGKVcyu1fJPVn/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IQEA8PDxAQDw8PEA8PDw8PDw8PDw0QFBAWFRUQFBIXHCYeFxkjGRQUHy8gIycpLCwsFR4xNTAqNSYrLCkBCQoKDgwOFw8PFCkYFBwpKSkpKSkpKSkpKSkpKSkpKSkpKSkpKSkpKSkpKSkpKSkpKSkpKSkpKSopKSkpKSkpKf/AABEIAMEBBQMBIgACEQEDEQH/xAAbAAACAgMBAAAAAAAAAAAAAAABAgADBAUGB//EAD8QAAIBAgQCBwUGBAUFAQAAAAABAgMRBAUSITFBBhMiUWFxkTKBobHBFCNCUnKCFXPR8DNTYrPhJEOSorIH/8QAGQEAAwEBAQAAAAAAAAAAAAAAAAECAwQF/8QAHxEBAQEBAAMBAQADAAAAAAAAAAERAgMhMRJBEyIy/9oADAMBAAIRAxEAPwDxwhCA1xLkJYKQACEILCQhCFYEuFAGHIaAYSWAwv5kuGwLEHIhApDWFqiobSFIaxIKohUfMYIjBIb1JYItCRXmOhUmNEnTEICWEY+ob+YtgpCI1/MMRbDRFSwwxFEZQYaeAl4kG0EHoxpSEJY6az1AoKiRwCCzSkG0EsOUsKTSMFD0YCgPGAAhoHQiBSA1uTtEKwIdoCiSqBceML8Db5N0flW7cuzSXF85eEe86XD5bCmrU4Jf6nZt+9mHflkVObXE/Y5flfoGGHbOwxHmn4by/wCCilUXOEZK/wCXcn/LoyuUlT7gaTpM2yVaddNJbXcTnnEvnrSKkElg6QCBCojaQplSGDYglIQgUhEWw0FuEkOIBYg6hQXJnsLNQSog8LWrUR4wLKdEvVE2vQxjKkF0jMjBDaUR+z/LWvYW5k4mCMZo15qUsRIAblEZBEuS4A9x0ypMNwpGkbXIsm6+e91Tj7TXP/SvM11Ci5yUUruTSS72z0HK8JGhTjTT2jdyffLn/Qw8neRfE1kRpJJRSsklGMVwsDFbaYKLnUn7FNb38WiupmCpxc3vJ+yu5cjrOiWT9XHrqy1V6qvK/wCCPFRRw2uvjjWhw/QOdRKeInZvfRGXDwLq/RCMIScFvtxvex3VTwRr8a+OwtrX8RwOJjZWfLbdHG5th9E3bg90d10kja1Re1FpPxVzms9oKUFJbW3X1Rtx05fJzI50lxlAOg6GJUxg6QoKASC2FIOknTJq8AjaQWAUoYIawYRCjUSHUQqAVEkBpIMkQDYKkFMqiOjWiLEw6hEwkYZKu5iSRmMx6kTXlCkgzIjTSBINgkAqgyFTCBNz0fglOU3+CN1+puy+pvoY/bfn/aOZyms03FPjF+q3M1VnqSvsuZx+WW9N/H8dDkmmpXU6tnCn27bb6eC9f/k7aj0toxel603suzt5nP8ARLIY1aNRz2dS0YvmlHn6v4HQYbooqT1uKt3xlJ379n3nN6dclkbiOYRcdStbjdmqxOd0XeLqxv3XMnGU4/Z9CVrytfuRzWYdG+dJSXG+mEHfuu2EVdYHSistD0yUtSe6fA1GMh9zG/HTF/DdG2x2SuFOLqyTkr33uuHD5GpzeWmlBc1FfQvm+3P3HMVFZvzAiystxEjqjmQYgQoAIyQbEnCJEsPYVoAFhoLcWwYMBixEJcggJAXILTaxRLolaHRvYk9yXEJqEeoyqoi24s2NLGYB2Q0lLS2JYYlx6NKoDJDJhQqTNyeP30F33XuszNrYZxqpW2umvcv6oxMkf/UUV3zSOqzHCbQqW4Safgr2TfgcvkuVt43UdEMRopU4T46Iv1VzqcVjl1UrXairuybfpzOayjRUhTlwWlRl4NbNe420sVKlZaHOL4OMoq3mmcn9d/N/irG5nR+zRn1sVeezls734WM2lWj1MXdO6TuvLY0OPw1CVVVquHxGu+rReMqWr8+lPdl9Ws5wbScIpPTdaW3wSSA+t5aPPsbeWlPZNN/0OXzibb8LXfuf9TeZhSSlxvZtvfjY57N6jc0uF2pNd0FwT89jTj65vJ1rVVn2n5ijSfECOlypuFXGTJcNGJZks+8IUJQb94Gh7AkhAuwYcSKI0UMCQZoDJ0BcICCDWJk1A0BUTqqR1AcgqAdJOAuoFx7EsHotUyFSLplTkXAOkmkFyDSZIN0LYMQDLwFfRUhL8sov4noNCopxtfaUL+6S3R5xA6PLM1cYxTe8VpfirnN55rbxugyvGvDta3qhLaXc3FuLku57cDs8FVp14K72a4p7o8+p1VV7F7KU04t/hb5+vzJWliMJNwbcHxt+FrvXgcuOzm49Aq5VSgtSnLb80uZo81zaFO6ctorv3b7kc1V6RVpLeXzNXOUqj3bbYTku+9Z1DG/aKs5vs0aN3N/mduBj5hTvSdR+3XqrSuaha6XpuPhKat1ai40Yybk2rOrK17vwvYpzjE6p00t1ThOb83svgaT/AKxh38aZhQtyajojnOhkVqQVIVh6ciYmoOsR7FiDYWDHRJgSkhgRYBahJMjkLKQoCSmQxatTchp+UaSwLHQvoo+VRe9FUui1TlKLNsZ/poyG2l0arclF+8rl0frL8Ho0GD9RrQ2MuWT1l/25CPAVVxpy9BYf6jGkhNJkSoS5wkv2spcH3P0HFbFekYjQEhkZIOkEO5bv1MuhgJS49lc2/oibQGG0tpONzLr0XfZW093I2eW5f1bv1euTjp3Wpxc2lsvzWkkvGXgZ1HDurP2V95rk5cYpOM5OV+6znLyhHvMer7a8zGsy3ELhLaV01ba65nqVPLKeLw0IVrScYrTUTWpK3G559lfR+pWqS0diUn1ml7qMJxUoeKVtmei9FsvrUYypVtNo7Rale5z9fXbx7jmMX/8AnzvalVVr/iTul5mxyfonToO8vvJrjJrZeSOu+zbX8zGpaVdO7bJ1f4eZdJauic2tld28X/a+By1VSmnOz7W3l4HZZ9TVfEShFdiqpWa/DONeUYerjJeckaejgZU4tWUoSUlbTftxV5K3Ps9pd68UbcenF39xzVRNOz2fdzK7m4zHLrNOV7PaMk78FfS35NNPmmjXywduDv7jeMKpuTUSpTcePD4C3GR9RLijKIgyaRaV0olukzrWIkBQXeNoFUSQjsCo0lcfQY+KfBcwhX0xpELFEhozd7YKCQ3cxLhSDYlgAIjQSACOK7l8BJUIvjGPoi6wGgDGeApvjCP/AIo02PjRvpp04XTs5W29xts0q6aUrOzlaKaNHFJEdVtxz/Sxp24fJGRhVHXHV7N1dd6vw95VcVsj3W+PQMFWp04OFRJTgp6lxfWwoVJSsv52IhFfpLMzzDDUlUpws6kljqUIU0nLV1dKjBPlHsU6rVzg1jallHXLTbTa/FOWq1/1WfuNx0SwSlSq1Jq/3kK1OXP7qqlVj56Krf7TOz0vWfl2ZupiPtFOEYzlTrzlh+si59VTjGpC6WyTpuS25o9AwkozhGdN9maUl3pNJ7+O55zl+UwqQjGUbyp4udLUrqUoQw28G1yejgdHlPWYeNOSlLqVCN6cpNxenGSoTdnwai4O67kZdRv4/Jnp1EYvg3sYuZYinRp1K03pjTg5OXc+C+LM3d7WvyOKzzNHi61OhTlFYahi8LGo2nbE1JVHd3/y4qLS7yOXR5O8jj1nsbWp6pzlSjTanCUYpzxE5uTly4pp942Fz6M23LVS1ad5WdpqV1UuuGmd3w4Tku42VSmpR1WXs4JWSS366rJ39Dlq1LS7eEX6xT+p08+3m3632Kr0JQeqcVCai2otOVPtNdhc3Cd7LnCa7jnZMWMRmi8IrZjYintdLzRfLgKvXw7yk1h3HTN7/CqTSaTV1fiJ/CIePqGVn+4wKPAssZ0ctS4NheA8TK81rPJywkhVzM37E+8reBkT+af7jGbMGe7bMzGUXGyfMxlTZfMwrdKkEbqyFJd7YlhiGrmAg1iWGCWAPYFgIpA2A0BtRnlT2F5y+hq4vYzc7n95bujH43Zr4sy6+uvif6nuRoEOIajBYxO76N4HTg4wcoudWrhsUkmuxCpUqUasPTTfzRwSZ2EKjhSo/dOmqdPGYmDk7zlTlSioX8Nb1LzRn2cizIsRaSk+EsT1vlrw1eT+Gk2v8epyVWlPSozeLgmttKqYSFdNL+ZC/vNDL7qFuDjVxPm1RwSp/Nsw1hLqcd20sR6wwNNEKelSxXXYKMlOUXWpaesjs0+rcpNeNov1OWwlBJRqNqMKEsoqSVuMVBbf+7L8Hi5Q1UZX0wk1TVtlH7BUm/feaMaNeEoV8PPaVXC4GUef+HQ1u3jaJnIvrv8ATDxVONpuPDrMI15ShXqW+JyGYq0/2Uf9qJ2ModiK5t5Y/XDSX1OOzKd5r+XS/wBtf0N+HPZ7YkfqNU4PyYKfH3hmzQKe5eAtxVO+/ddbeZCsJ0GCnenB+FvQtsYmUyvTt3Sa+pmFVzdfQSI0NYDERQBILDarOfwGIjKzl+wYlNk2NOfhrEHRCNW7mxLEIbuZCEIMJYFghAFsBoYEhBzWcP76f7fkYKMvNX99U/Vb0SMMzrs5+QyGmVRluWz4AoIvc7XEVJShTi7ynOjgaXNu9at1sk/DRGK8kcQpHp2R4J1/s1WPsyxOGW3dQwDbXrdGfUEctVlOqqk7O8qeMq8P87Expq3uR0OFwvWz0RjpcqmaQvayaWGSe/mkZ9TL1Sw9Nwo9ZJ4TARbf56mM18PcaTF57Vdan2ZRisVmFVqEbLRKSptK3iTVN3iMypQpTUO074OTlyTqZfKDaf7TUYbBqbw9ffVooYeTfBasDUcV8vQwMtw9StCmopuMv4bCV3p9uNSHE6HKcG2sPSi7JVMslV1K0nVcK0Lrw2SINqaO/UvlbKW/WULnD43apNXuozlFPwTdjvs4w0MPgpSnNKpPB4VUkn2nUhi53t5JM84nLlz4s14R0MXw9RK1a27GUtzFx77LNYgcNvFPvvJ+beyHsCMbRUV3fAZjobTJpbTXc0/gbI1OSy7U13xXwf8Aybcbn7ntLgYbAsCCtlcmOyubA2qzWW8TGiXZpxj/AHyKYk1rz8XRZBUyGK3fWJYaxLHQ58JYlh3EiiOGTSSxZYGkNSr0gcS2wLBpuPx871an65fMxmyzEe3LxlJ/EqbM3XPitzs14lrndPyMev8AUeE+HoM9FyOw6H9IHGNCgnvHEVpLjup4WUfml6nFVXZl2V4/qqtOpxUZJte8m87Dlej5dn89NN6XNKjlMrb27GIcfmbrJa0J4qgpUnHfMIPVTVk1i4y483uec0M+lTprSmmsPJRfJqli1OL+J1WV9L6tXERptNP7TjWmlw62lGa381cxvpU9tlk+UKnUp1L6qdRZZJrdRUniWtVnzSgl+5l9DHwpRlUailTlgZNarylKGNqw37tjSYbN5qlTU221TwrTb/y8yav8WaXpfnEaceoha+mrTrL8SksZUmtvzNW9RSaGq6U59KtNRe8aLq06aX4tVWU/qaRStu+PMSEW25yVnyX5UGR0czPTOinYx8TiFwYalQwK0rs05iW1i77+gRY/0+QScUzsmf3j/Q/obto0WTv71fpn8jfJDnxz9/QIMKxJI0VVEXMpqFRLTZot4lES/MldxKoQJ6dHHwxBtJDPVY9BIwqIdJs5ykGcQWA0sSwbADCwAcxrEsLA4Su+1L9UvmVNj4h7y/U/myhyIdM+FrPYMN0VVN9l3oOGm09MlYf8Na46l4ow5KxmSdndcOYK1FPgBLcqzdQ1RqR6yMqdSnZveOtLtL3pM9OyTE4atUhOilvjsPZ83GeDcZR8LSizyKWG7vejNyjMauFqQq03vTnGai7uMpR4XRHXO/Fc3HX9KcxpUY9Wr6+rrQils4y+2ynGXojipOVWbq1W3Jty3d22+Mn4luKxMq9Sdao9U5ycntZJt3aS5K7EnJJb7D5mKt1JSMeVS7st+9hs58No/FjTairbFxCmUeRROSVkuLaJWxPJcxaeGe05bbqyfF7mkRaz2QDIkQpsMlX3v7JfQ3yNFkn+L+yX0N8h/wAYdfUsLYdoDRKVUkVVEXspqDhVpcxXaj7xEizMvaj7yuJHTbj4bSQJCGj0JBIQ1rmQjIQfIAhCFHRRGEgqTz2rxfmUyIQzdU+K48V5r5llX2o/33kIMLkJAhAoCZUQgA8OBRifqgkAltMw8XxIQcCqj7aM7Ffh/UiEKpQKv1ZIEII2wyf/ABV+mf0N+voEg/4x7+lZEQgkFmUTIQRVqcx9peTK0QhPX1tx8MiEIZNH/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4.bp.blogspot.com/_wSS3lH5IY3Y/R6xCdJI1NvI/AAAAAAAAAtU/WiXueXaJF6Y/s400/Iberia+Business+Plus+-+Clases+de+Perso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12738"/>
            <a:ext cx="3275856" cy="189212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t3.gstatic.com/images?q=tbn:ANd9GcQjAekMnfygRAyQ9ChFzHrcIqGreRFGKOM26GLOObjjWlxc6UUfS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2996952"/>
            <a:ext cx="3696345" cy="2607172"/>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851920" y="2564904"/>
            <a:ext cx="5076056" cy="4031873"/>
          </a:xfrm>
          <a:prstGeom prst="rect">
            <a:avLst/>
          </a:prstGeom>
        </p:spPr>
        <p:txBody>
          <a:bodyPr wrap="square">
            <a:spAutoFit/>
          </a:bodyPr>
          <a:lstStyle/>
          <a:p>
            <a:pPr algn="ctr"/>
            <a:r>
              <a:rPr lang="es-CO" sz="3200" dirty="0"/>
              <a:t>mas los muertos nada saben, ni tienen más paga; porque su memoria es puesta en olvido. </a:t>
            </a:r>
            <a:r>
              <a:rPr lang="es-CO" sz="3200" b="1" baseline="30000" dirty="0"/>
              <a:t>6 </a:t>
            </a:r>
            <a:r>
              <a:rPr lang="es-CO" sz="3200" dirty="0"/>
              <a:t>Aun su amor, y su odio y su envidia, fenecieron ya; ni tienen ya más parte en el siglo, en todo lo que se hace debajo del sol</a:t>
            </a:r>
          </a:p>
        </p:txBody>
      </p:sp>
    </p:spTree>
    <p:extLst>
      <p:ext uri="{BB962C8B-B14F-4D97-AF65-F5344CB8AC3E}">
        <p14:creationId xmlns:p14="http://schemas.microsoft.com/office/powerpoint/2010/main" val="1663118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32"/>
                                        </p:tgtEl>
                                        <p:attrNameLst>
                                          <p:attrName>style.visibility</p:attrName>
                                        </p:attrNameLst>
                                      </p:cBhvr>
                                      <p:to>
                                        <p:strVal val="visible"/>
                                      </p:to>
                                    </p:set>
                                    <p:anim calcmode="lin" valueType="num">
                                      <p:cBhvr>
                                        <p:cTn id="7" dur="500" fill="hold"/>
                                        <p:tgtEl>
                                          <p:spTgt spid="1032"/>
                                        </p:tgtEl>
                                        <p:attrNameLst>
                                          <p:attrName>ppt_w</p:attrName>
                                        </p:attrNameLst>
                                      </p:cBhvr>
                                      <p:tavLst>
                                        <p:tav tm="0">
                                          <p:val>
                                            <p:fltVal val="0"/>
                                          </p:val>
                                        </p:tav>
                                        <p:tav tm="100000">
                                          <p:val>
                                            <p:strVal val="#ppt_w"/>
                                          </p:val>
                                        </p:tav>
                                      </p:tavLst>
                                    </p:anim>
                                    <p:anim calcmode="lin" valueType="num">
                                      <p:cBhvr>
                                        <p:cTn id="8" dur="500" fill="hold"/>
                                        <p:tgtEl>
                                          <p:spTgt spid="1032"/>
                                        </p:tgtEl>
                                        <p:attrNameLst>
                                          <p:attrName>ppt_h</p:attrName>
                                        </p:attrNameLst>
                                      </p:cBhvr>
                                      <p:tavLst>
                                        <p:tav tm="0">
                                          <p:val>
                                            <p:fltVal val="0"/>
                                          </p:val>
                                        </p:tav>
                                        <p:tav tm="100000">
                                          <p:val>
                                            <p:strVal val="#ppt_h"/>
                                          </p:val>
                                        </p:tav>
                                      </p:tavLst>
                                    </p:anim>
                                    <p:animEffect transition="in" filter="fade">
                                      <p:cBhvr>
                                        <p:cTn id="9" dur="500"/>
                                        <p:tgtEl>
                                          <p:spTgt spid="1032"/>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 calcmode="lin" valueType="num">
                                      <p:cBhvr>
                                        <p:cTn id="16" dur="1000" fill="hold"/>
                                        <p:tgtEl>
                                          <p:spTgt spid="6"/>
                                        </p:tgtEl>
                                        <p:attrNameLst>
                                          <p:attrName>style.rotation</p:attrName>
                                        </p:attrNameLst>
                                      </p:cBhvr>
                                      <p:tavLst>
                                        <p:tav tm="0">
                                          <p:val>
                                            <p:fltVal val="90"/>
                                          </p:val>
                                        </p:tav>
                                        <p:tav tm="100000">
                                          <p:val>
                                            <p:fltVal val="0"/>
                                          </p:val>
                                        </p:tav>
                                      </p:tavLst>
                                    </p:anim>
                                    <p:animEffect transition="in" filter="fade">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0"/>
            <a:ext cx="8640960" cy="6858000"/>
          </a:xfrm>
        </p:spPr>
        <p:txBody>
          <a:bodyPr>
            <a:normAutofit fontScale="77500" lnSpcReduction="20000"/>
          </a:bodyPr>
          <a:lstStyle/>
          <a:p>
            <a:pPr marL="0" indent="0" algn="ctr">
              <a:buNone/>
            </a:pPr>
            <a:r>
              <a:rPr lang="es-CO" sz="3600" b="1" u="sng" dirty="0"/>
              <a:t>Aquí encontramos tres </a:t>
            </a:r>
            <a:r>
              <a:rPr lang="es-CO" sz="3600" b="1" u="sng" dirty="0" smtClean="0"/>
              <a:t>puntos que </a:t>
            </a:r>
            <a:r>
              <a:rPr lang="es-CO" sz="3600" b="1" u="sng" dirty="0"/>
              <a:t>debemos analizar</a:t>
            </a:r>
            <a:endParaRPr lang="es-CO" b="1" u="sng" dirty="0"/>
          </a:p>
          <a:p>
            <a:endParaRPr lang="es-CO" b="1" dirty="0" smtClean="0"/>
          </a:p>
          <a:p>
            <a:r>
              <a:rPr lang="es-CO" b="1" dirty="0" smtClean="0"/>
              <a:t>1). </a:t>
            </a:r>
            <a:r>
              <a:rPr lang="es-CO" b="1" u="sng" dirty="0" smtClean="0"/>
              <a:t>Los </a:t>
            </a:r>
            <a:r>
              <a:rPr lang="es-CO" b="1" u="sng" dirty="0"/>
              <a:t>que viven saben.</a:t>
            </a:r>
            <a:r>
              <a:rPr lang="es-CO" b="1" dirty="0"/>
              <a:t> </a:t>
            </a:r>
          </a:p>
          <a:p>
            <a:pPr marL="0" indent="0">
              <a:buNone/>
            </a:pPr>
            <a:r>
              <a:rPr lang="es-CO" dirty="0" smtClean="0"/>
              <a:t>   Por tanto pueden </a:t>
            </a:r>
            <a:r>
              <a:rPr lang="es-CO" dirty="0"/>
              <a:t>hacer planes y preparativos para la muerte, pues saben que deben </a:t>
            </a:r>
            <a:r>
              <a:rPr lang="es-CO" dirty="0" smtClean="0"/>
              <a:t>enfrentar la muerte algún día. </a:t>
            </a:r>
            <a:endParaRPr lang="es-CO" dirty="0"/>
          </a:p>
          <a:p>
            <a:pPr marL="0" indent="0">
              <a:buNone/>
            </a:pPr>
            <a:r>
              <a:rPr lang="es-CO" dirty="0"/>
              <a:t> </a:t>
            </a:r>
            <a:endParaRPr lang="es-CO" dirty="0" smtClean="0"/>
          </a:p>
          <a:p>
            <a:r>
              <a:rPr lang="es-CO" b="1" dirty="0" smtClean="0"/>
              <a:t>2). </a:t>
            </a:r>
            <a:r>
              <a:rPr lang="es-CO" b="1" u="sng" dirty="0" smtClean="0"/>
              <a:t>Los que están muertos no tienen más</a:t>
            </a:r>
            <a:r>
              <a:rPr lang="es-CO" dirty="0" smtClean="0"/>
              <a:t> </a:t>
            </a:r>
            <a:r>
              <a:rPr lang="es-CO" b="1" dirty="0" smtClean="0"/>
              <a:t>Paga</a:t>
            </a:r>
            <a:r>
              <a:rPr lang="es-CO" b="1" dirty="0"/>
              <a:t>. </a:t>
            </a:r>
          </a:p>
          <a:p>
            <a:pPr marL="0" indent="0">
              <a:buNone/>
            </a:pPr>
            <a:r>
              <a:rPr lang="es-CO" dirty="0"/>
              <a:t>    </a:t>
            </a:r>
            <a:r>
              <a:rPr lang="es-CO" dirty="0" smtClean="0"/>
              <a:t>Esta no </a:t>
            </a:r>
            <a:r>
              <a:rPr lang="es-CO" dirty="0"/>
              <a:t>es una referencia al pago eterno, ya sea la muerte para los </a:t>
            </a:r>
            <a:r>
              <a:rPr lang="es-CO" dirty="0" smtClean="0"/>
              <a:t>impíos </a:t>
            </a:r>
            <a:r>
              <a:rPr lang="es-CO" dirty="0"/>
              <a:t>o la inmortalidad para los justos </a:t>
            </a:r>
            <a:r>
              <a:rPr lang="es-CO" dirty="0" smtClean="0"/>
              <a:t>.  </a:t>
            </a:r>
            <a:r>
              <a:rPr lang="es-CO" dirty="0"/>
              <a:t>Salomón aquí habla de disfrutar en esta vida de los beneficios del </a:t>
            </a:r>
            <a:r>
              <a:rPr lang="es-CO" dirty="0" smtClean="0"/>
              <a:t>trabajo puesto que está muerto. </a:t>
            </a:r>
            <a:endParaRPr lang="es-CO" dirty="0"/>
          </a:p>
          <a:p>
            <a:pPr marL="0" indent="0">
              <a:buNone/>
            </a:pPr>
            <a:r>
              <a:rPr lang="es-CO" dirty="0"/>
              <a:t>  </a:t>
            </a:r>
            <a:endParaRPr lang="es-CO" dirty="0" smtClean="0"/>
          </a:p>
          <a:p>
            <a:r>
              <a:rPr lang="es-CO" dirty="0" smtClean="0"/>
              <a:t> 3). </a:t>
            </a:r>
            <a:r>
              <a:rPr lang="es-CO" b="1" dirty="0" smtClean="0"/>
              <a:t>Su </a:t>
            </a:r>
            <a:r>
              <a:rPr lang="es-CO" b="1" dirty="0"/>
              <a:t>memoria. </a:t>
            </a:r>
          </a:p>
          <a:p>
            <a:pPr marL="0" indent="0">
              <a:buNone/>
            </a:pPr>
            <a:r>
              <a:rPr lang="es-CO" dirty="0"/>
              <a:t>    Es decir, el </a:t>
            </a:r>
            <a:r>
              <a:rPr lang="es-CO" dirty="0" smtClean="0"/>
              <a:t>recuerdo </a:t>
            </a:r>
            <a:r>
              <a:rPr lang="es-CO" dirty="0"/>
              <a:t>de los que viven, </a:t>
            </a:r>
            <a:r>
              <a:rPr lang="es-CO" dirty="0" smtClean="0"/>
              <a:t>su </a:t>
            </a:r>
            <a:r>
              <a:rPr lang="es-CO" dirty="0"/>
              <a:t>facultad mental de la memoria. S</a:t>
            </a:r>
            <a:r>
              <a:rPr lang="es-CO" dirty="0" smtClean="0"/>
              <a:t>e </a:t>
            </a:r>
            <a:r>
              <a:rPr lang="es-CO" dirty="0"/>
              <a:t>refiere a “recuerdo” en cuanto a personas o </a:t>
            </a:r>
            <a:r>
              <a:rPr lang="es-CO" dirty="0" smtClean="0"/>
              <a:t>sucesos,</a:t>
            </a:r>
            <a:r>
              <a:rPr lang="es-CO" b="1" baseline="30000" dirty="0"/>
              <a:t> </a:t>
            </a:r>
            <a:r>
              <a:rPr lang="es-CO" b="1" dirty="0" smtClean="0"/>
              <a:t>(</a:t>
            </a:r>
            <a:r>
              <a:rPr lang="es-CO" dirty="0" smtClean="0"/>
              <a:t>ya que) «</a:t>
            </a:r>
            <a:r>
              <a:rPr lang="es-CO" i="1" dirty="0" smtClean="0"/>
              <a:t>su </a:t>
            </a:r>
            <a:r>
              <a:rPr lang="es-CO" i="1" dirty="0"/>
              <a:t>amor, y su odio y su envidia, fenecieron ya; ni tienen ya más parte en el siglo, en todo lo que se hace debajo del </a:t>
            </a:r>
            <a:r>
              <a:rPr lang="es-CO" i="1" dirty="0" smtClean="0"/>
              <a:t>sol</a:t>
            </a:r>
            <a:r>
              <a:rPr lang="es-CO" dirty="0" smtClean="0"/>
              <a:t>». O sea que al no tener «Soplo de vida» está muero, por tanto no hay «alma».</a:t>
            </a:r>
            <a:endParaRPr lang="es-CO" dirty="0"/>
          </a:p>
          <a:p>
            <a:endParaRPr lang="es-CO" dirty="0"/>
          </a:p>
          <a:p>
            <a:endParaRPr lang="es-CO" dirty="0"/>
          </a:p>
        </p:txBody>
      </p:sp>
    </p:spTree>
    <p:extLst>
      <p:ext uri="{BB962C8B-B14F-4D97-AF65-F5344CB8AC3E}">
        <p14:creationId xmlns:p14="http://schemas.microsoft.com/office/powerpoint/2010/main" val="3742482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p:cTn id="3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p:cTn id="47"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8" end="8"/>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 calcmode="lin" valueType="num">
                                      <p:cBhvr>
                                        <p:cTn id="55"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014911" y="260648"/>
            <a:ext cx="3933353" cy="3539430"/>
          </a:xfrm>
          <a:prstGeom prst="rect">
            <a:avLst/>
          </a:prstGeom>
        </p:spPr>
        <p:txBody>
          <a:bodyPr wrap="square">
            <a:spAutoFit/>
          </a:bodyPr>
          <a:lstStyle/>
          <a:p>
            <a:pPr algn="ctr"/>
            <a:r>
              <a:rPr lang="es-CO" sz="2800" dirty="0"/>
              <a:t>Antes de morir una persona, sus hechos sean buenos o malos, son guardados con estricta fidelidad en los libros en el cielo; y cuando usted resucite esa información regresa a su cuerpo.</a:t>
            </a:r>
          </a:p>
        </p:txBody>
      </p:sp>
      <p:pic>
        <p:nvPicPr>
          <p:cNvPr id="2050" name="Picture 2" descr="http://t1.gstatic.com/images?q=tbn:ANd9GcSU8DK3rrKq4Qf2LJeoQGB85jbny2rqwPse8ILjTxc9NdLsp0w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414684"/>
            <a:ext cx="1971675" cy="294230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3.gstatic.com/images?q=tbn:ANd9GcTBqZL2pckisxiLpdcpeE-lytnXWdU7M8WA6QeKYRO-3bxnvPL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14684"/>
            <a:ext cx="2619375" cy="294230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t1.gstatic.com/images?q=tbn:ANd9GcSk8JFhPpvyFGYe0VPDQCow7g5Y34pTIdl8s6K6NMf2cFGU61U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896" y="3800078"/>
            <a:ext cx="2376264" cy="287165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65395" y="3676968"/>
            <a:ext cx="3079656" cy="3108543"/>
          </a:xfrm>
          <a:prstGeom prst="rect">
            <a:avLst/>
          </a:prstGeom>
        </p:spPr>
        <p:txBody>
          <a:bodyPr wrap="square">
            <a:spAutoFit/>
          </a:bodyPr>
          <a:lstStyle/>
          <a:p>
            <a:pPr algn="ctr"/>
            <a:r>
              <a:rPr lang="es-CO" sz="2800" dirty="0">
                <a:solidFill>
                  <a:srgbClr val="FF0000"/>
                </a:solidFill>
              </a:rPr>
              <a:t>He ahí la importancia de que usted </a:t>
            </a:r>
            <a:r>
              <a:rPr lang="es-CO" sz="2800" dirty="0" smtClean="0">
                <a:solidFill>
                  <a:srgbClr val="FF0000"/>
                </a:solidFill>
              </a:rPr>
              <a:t>entregue su vida a Cristo, y viva </a:t>
            </a:r>
            <a:r>
              <a:rPr lang="es-CO" sz="2800" dirty="0">
                <a:solidFill>
                  <a:srgbClr val="FF0000"/>
                </a:solidFill>
              </a:rPr>
              <a:t>cada segundo haciendo la voluntad de </a:t>
            </a:r>
            <a:r>
              <a:rPr lang="es-CO" sz="2800" dirty="0" smtClean="0">
                <a:solidFill>
                  <a:srgbClr val="FF0000"/>
                </a:solidFill>
              </a:rPr>
              <a:t>Dios. </a:t>
            </a:r>
            <a:endParaRPr lang="es-CO" sz="2800" dirty="0">
              <a:solidFill>
                <a:srgbClr val="FF0000"/>
              </a:solidFill>
            </a:endParaRPr>
          </a:p>
        </p:txBody>
      </p:sp>
      <p:sp>
        <p:nvSpPr>
          <p:cNvPr id="6" name="5 Rectángulo"/>
          <p:cNvSpPr/>
          <p:nvPr/>
        </p:nvSpPr>
        <p:spPr>
          <a:xfrm>
            <a:off x="6156175" y="3676968"/>
            <a:ext cx="2763763" cy="2677656"/>
          </a:xfrm>
          <a:prstGeom prst="rect">
            <a:avLst/>
          </a:prstGeom>
        </p:spPr>
        <p:txBody>
          <a:bodyPr wrap="square">
            <a:spAutoFit/>
          </a:bodyPr>
          <a:lstStyle/>
          <a:p>
            <a:pPr algn="ctr"/>
            <a:r>
              <a:rPr lang="es-CO" sz="2400" dirty="0" smtClean="0">
                <a:solidFill>
                  <a:srgbClr val="FF0000"/>
                </a:solidFill>
              </a:rPr>
              <a:t>Porque la muerte no  </a:t>
            </a:r>
            <a:r>
              <a:rPr lang="es-CO" sz="2400" dirty="0">
                <a:solidFill>
                  <a:srgbClr val="FF0000"/>
                </a:solidFill>
              </a:rPr>
              <a:t>cambia su situación delante de Dios, lo que importa es la vida que usted haya </a:t>
            </a:r>
            <a:r>
              <a:rPr lang="es-CO" sz="2400" dirty="0" smtClean="0">
                <a:solidFill>
                  <a:srgbClr val="FF0000"/>
                </a:solidFill>
              </a:rPr>
              <a:t>vivido, si no aceptó a Cristo, se perderá.</a:t>
            </a:r>
            <a:endParaRPr lang="es-CO" sz="2400" dirty="0">
              <a:solidFill>
                <a:srgbClr val="FF0000"/>
              </a:solidFill>
            </a:endParaRPr>
          </a:p>
        </p:txBody>
      </p:sp>
    </p:spTree>
    <p:extLst>
      <p:ext uri="{BB962C8B-B14F-4D97-AF65-F5344CB8AC3E}">
        <p14:creationId xmlns:p14="http://schemas.microsoft.com/office/powerpoint/2010/main" val="2082753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4"/>
                                        </p:tgtEl>
                                        <p:attrNameLst>
                                          <p:attrName>style.visibility</p:attrName>
                                        </p:attrNameLst>
                                      </p:cBhvr>
                                      <p:to>
                                        <p:strVal val="visible"/>
                                      </p:to>
                                    </p:set>
                                    <p:anim calcmode="lin" valueType="num">
                                      <p:cBhvr>
                                        <p:cTn id="7" dur="1000" fill="hold"/>
                                        <p:tgtEl>
                                          <p:spTgt spid="2054"/>
                                        </p:tgtEl>
                                        <p:attrNameLst>
                                          <p:attrName>ppt_w</p:attrName>
                                        </p:attrNameLst>
                                      </p:cBhvr>
                                      <p:tavLst>
                                        <p:tav tm="0">
                                          <p:val>
                                            <p:fltVal val="0"/>
                                          </p:val>
                                        </p:tav>
                                        <p:tav tm="100000">
                                          <p:val>
                                            <p:strVal val="#ppt_w"/>
                                          </p:val>
                                        </p:tav>
                                      </p:tavLst>
                                    </p:anim>
                                    <p:anim calcmode="lin" valueType="num">
                                      <p:cBhvr>
                                        <p:cTn id="8" dur="1000" fill="hold"/>
                                        <p:tgtEl>
                                          <p:spTgt spid="2054"/>
                                        </p:tgtEl>
                                        <p:attrNameLst>
                                          <p:attrName>ppt_h</p:attrName>
                                        </p:attrNameLst>
                                      </p:cBhvr>
                                      <p:tavLst>
                                        <p:tav tm="0">
                                          <p:val>
                                            <p:fltVal val="0"/>
                                          </p:val>
                                        </p:tav>
                                        <p:tav tm="100000">
                                          <p:val>
                                            <p:strVal val="#ppt_h"/>
                                          </p:val>
                                        </p:tav>
                                      </p:tavLst>
                                    </p:anim>
                                    <p:anim calcmode="lin" valueType="num">
                                      <p:cBhvr>
                                        <p:cTn id="9" dur="1000" fill="hold"/>
                                        <p:tgtEl>
                                          <p:spTgt spid="2054"/>
                                        </p:tgtEl>
                                        <p:attrNameLst>
                                          <p:attrName>style.rotation</p:attrName>
                                        </p:attrNameLst>
                                      </p:cBhvr>
                                      <p:tavLst>
                                        <p:tav tm="0">
                                          <p:val>
                                            <p:fltVal val="90"/>
                                          </p:val>
                                        </p:tav>
                                        <p:tav tm="100000">
                                          <p:val>
                                            <p:fltVal val="0"/>
                                          </p:val>
                                        </p:tav>
                                      </p:tavLst>
                                    </p:anim>
                                    <p:animEffect transition="in" filter="fade">
                                      <p:cBhvr>
                                        <p:cTn id="10" dur="1000"/>
                                        <p:tgtEl>
                                          <p:spTgt spid="205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9336" y="160338"/>
            <a:ext cx="8229600" cy="1152128"/>
          </a:xfrm>
        </p:spPr>
        <p:txBody>
          <a:bodyPr>
            <a:noAutofit/>
          </a:bodyPr>
          <a:lstStyle/>
          <a:p>
            <a:pPr marL="0" indent="0" algn="ctr">
              <a:buNone/>
            </a:pPr>
            <a:r>
              <a:rPr lang="es-CO" sz="4000" b="1" i="1" dirty="0">
                <a:solidFill>
                  <a:srgbClr val="FF0000"/>
                </a:solidFill>
                <a:latin typeface="Agency FB" pitchFamily="34" charset="0"/>
              </a:rPr>
              <a:t>¿Qué diferencia habrá entre los justos y los pecadores al resucitar</a:t>
            </a:r>
            <a:r>
              <a:rPr lang="es-CO" sz="4000" b="1" i="1" dirty="0" smtClean="0">
                <a:solidFill>
                  <a:srgbClr val="FF0000"/>
                </a:solidFill>
                <a:latin typeface="Agency FB" pitchFamily="34" charset="0"/>
              </a:rPr>
              <a:t>?</a:t>
            </a:r>
            <a:endParaRPr lang="es-CO" sz="4000" b="1" i="1" dirty="0">
              <a:solidFill>
                <a:srgbClr val="FF0000"/>
              </a:solidFill>
              <a:latin typeface="Agency FB" pitchFamily="34" charset="0"/>
            </a:endParaRPr>
          </a:p>
        </p:txBody>
      </p:sp>
      <p:sp>
        <p:nvSpPr>
          <p:cNvPr id="4" name="3 Rectángulo"/>
          <p:cNvSpPr/>
          <p:nvPr/>
        </p:nvSpPr>
        <p:spPr>
          <a:xfrm>
            <a:off x="319336" y="1844824"/>
            <a:ext cx="5620816" cy="4524315"/>
          </a:xfrm>
          <a:prstGeom prst="rect">
            <a:avLst/>
          </a:prstGeom>
        </p:spPr>
        <p:txBody>
          <a:bodyPr wrap="square">
            <a:spAutoFit/>
          </a:bodyPr>
          <a:lstStyle/>
          <a:p>
            <a:pPr algn="ctr"/>
            <a:r>
              <a:rPr lang="es-CO" sz="3200" dirty="0" smtClean="0"/>
              <a:t>La diferencia radica en dos puntos:</a:t>
            </a:r>
          </a:p>
          <a:p>
            <a:pPr algn="ctr"/>
            <a:r>
              <a:rPr lang="es-CO" sz="3200" dirty="0" smtClean="0"/>
              <a:t>1). </a:t>
            </a:r>
            <a:r>
              <a:rPr lang="es-CO" sz="3200" dirty="0"/>
              <a:t>L</a:t>
            </a:r>
            <a:r>
              <a:rPr lang="es-CO" sz="3200" dirty="0" smtClean="0"/>
              <a:t>os </a:t>
            </a:r>
            <a:r>
              <a:rPr lang="es-CO" sz="3200" dirty="0"/>
              <a:t>pecados cometidos por los santos no regresan puesto que ellos fueron confesados, perdonados y borrados de los libros. Ya que estos se arrepintieron y se convirtieron en hijos de </a:t>
            </a:r>
            <a:r>
              <a:rPr lang="es-CO" sz="3200" dirty="0" smtClean="0"/>
              <a:t>Dios. </a:t>
            </a:r>
            <a:endParaRPr lang="es-CO" sz="3200" dirty="0"/>
          </a:p>
        </p:txBody>
      </p:sp>
      <p:sp>
        <p:nvSpPr>
          <p:cNvPr id="5" name="AutoShape 2" descr="data:image/jpeg;base64,/9j/4AAQSkZJRgABAQAAAQABAAD/2wCEAAkGBhQSERUUExQUFBUWGRoYFxcYGBwcGBcaGBccHB0YGBYcHCYfGBwjHBgXHy8gIycpLSwsFx4xNTAqNSYrLCkBCQoKDgwOGg8PGiwkHSQqLCwsLCwsLCwpLCwpLCwsKSkpLCwsKSwsLCwpLCwsKSwpLCksLCwsLCwsKSkpLCwpLP/AABEIANQA7gMBIgACEQEDEQH/xAAcAAACAgMBAQAAAAAAAAAAAAAEBQMGAAIHAQj/xABCEAABAgQDBQUGBQIFAwUBAAABAhEAAwQhBRIxBkFRYXETIoGRoQcyUrHB8BQjQtHhcqIzYoKS8TRDshUkU2PCFv/EABoBAAMBAQEBAAAAAAAAAAAAAAIDBAEABQb/xAAmEQACAgICAgMBAQADAQAAAAAAAQIRAyESMQRBEyJRMmFCcfAF/9oADAMBAAIRAxEAPwBcaaWy09o5VokCzg2dT2aIKaU80p3LQU+aSIjpBlqJQOipiR4FQH1g+nlBM9+CiB4GGWpMRj/k22Lo0pUVJllAVKBuoqd1JfXpG2OII7TKzlFrOMxJAsbG8WKgkJTLZNmBHkvSENeC5J0dvK/1ha/tj1GopA9PLZhraPK/Z2on9mZawhANyCQq9nDcA/nBMiX3oucqRlQG90MnUatuG+Nu2GoJqmVii2QSEjOuapTXzTFHoGf7eIcV2PzEZFqQ/Mt5Pb+YslTUZQWsd0V3HNoihYF3sYZFtgZIwitiCbs1Nlk5joWdzeHuBbPqmKS+/wC2gmlnrmBIVcn0joOzmFhKQSLnTpG/JXRKoW9G2DbPJliwH7QyqKiTIDzZkuWOK1JT8yIrHtL2yNFITLkqAnzXym3cQPeXffdhzJ4RyqbVCYCZxUpbOSWc+KjmPi0Q5/J4P9LseG0d8o6yRPBMqZKmga5FpU3XKS0A4vgwUCQI+a5NWuROdBXLPFKiFa2IIvaPoL2d7WGukKTMIVNlMFFmzpUHSttxLEFrOk8WhmLPtAyx6K5V4QlC8wDMXbhE6aw72h1tNSM5G6KwY9jHUlZFJcWHmpERJqQp2a28lgP38ICmoCgxDjnEScNlO5QnyDxmTklo6LV7H0yUhcvKVSlv7zmw6NcdYrOIYTOluw7WWzhSWJS3EC5HMC8GKwCSoP2Y9YyZs/JDfli0eJPxIuTd7Z6GPyfj6WhFTV4FwtaTxBIg1eLBbdrlnBPxe83JQv4R5WYTLFgnLvdJY/UekLxgqye6xHVokn4OfHuJbDzMORVMnqylCQtA/JXoH/w1b0ebtxEK6apIWFIOVQLgg3B6w6w2qEo5Zg7pJChrzdt+sGV+yyJic8kpd/d0B6HTwiCcJRlT7LlkjX+foCnEElWadIQs7yg5HLWKwmx8GMMMKqRLX2iEhKFe8lJNumYkv1N2hGoGUrLMBSRuMbIrLFKTzjFOuwZ41JUXnFpz0wqJagUpuC3vXAKSN1wLHeGaC6WeDISEz0qLWVZ1El2ureCdeAJit7OTiuRMkWIUou+4FKdObgka3EI10ipaXVMVYsJYSfzCHDuSLZk6NoDpFuPLKCuKtECxrcDoZxVYzzEIUrLllulOZ2UcxAcaAjyaMG0UlVproNiygRfoBFJWueEBQUiUnOpCUg94ZXcswDBlFgXszRd0KcAkhbh81r8+DRbjzSn6oVPDX/I5RPB/ESuUwAdQoEQ1KWm33knzaE4nvUoVuExJHgoRYKkfmtwJ+Yiu1y0efj6GNNU3UjcMx81A/X1hXXTHSOp+ZiHtyKiaQbJI9Rf5RqtTgfepgWvvY6LuI+wGhSuoAUWTcv8A0hwPNoeYstMqWSJgUywwa7EMXOm4HwMVpNX2akjP2efMMzEgO2rXaw0h9V0EidLCSlCVsPzZQVq2qwR3xc6l76iDqkY5v0JZuLJWBbjCmdI7Ra1dAIPxRErtClCcoS4dPunQju6uLjNvYEgF4nwmizqygdYbEnyTctDLZfCCtbkd0Rb9pMb/AANKZoSkkWAUpg7EhzqdNBBWDYcEIEcu9s+16JspNOgXSvPmfUAKSwDW1iXNNLooxQpWUTaHahdZPVOmLVnUyUhKBlSE6BAKn3vfeYuezGByKOWJtaUJUq/e/TvvvzfKKPgCyJJ7oZc1Kcx1IDKI6ApBi/4hiiZ8gZjlUPcUAFF9Lp0IazGPJy5EpUz08GNtWjypqJU0ns+zKVPdIBceET+xukKK+ryl5YlIF9Q63SPBlRXsWoPwlPLTIKhMmqKpi2SlZGW6RuSH3epi6ew6iT+Hn1BzFa5plknTLLAIZtbqN+kM8WP3tPRnktcaa2W3aQDKYo04ngYvmOynSYqsyVyj6PG3x0eNkWxPmMe9oecHrQRuHlERQd4HkIarFEQxJbNujz8Yo6kxKSRuHlGuc/CnygeMfw22TjKsXEeoABFhGSqpgxSI9RUBna/h+0Rzi9q9DExDi8kCbuvc+USYXi4SjIrqP2gjG5OdJmpSBlGUtqXBIJ6EesV+Wtrtdo+e8r65XZ9D41Swob1Z7XM40FvvdGYbTDKUkDyiKRVP8oLWsJQTyhCVsa3SAqdcxCVmWopUVgBmchIL6gs+YeRiOdVzwQooVdg6sp1UF3ATbvMd3rFtpsLlIly397KCrvBsxDm3UmCBRIYXHHUbo97FgioJPs8aU+U20yl/+qT5RSJgSod4gsP1Of0ixGZW79UPKLECQMqJhSA3DSwLW3Qzn0qQAbHy+kDfirWD+kN+GNi2t7kUGkk/nS+OdLjcO8C3MtFhmXnPzhNQSwFpbM/vE5S5feL6c2vxhjSLBmgc9e9w4EmFYpXJE+PSN5LPVg6lYb/S/wC8C0iXUBwicoaUqZ8cyZ5W87vHmHJ152Hj/wAQ2G3Y5dUeYzVZJqGUQQizcyd56aXieViMyYMqlOkXAIAFuLAP4ws2jvUNwSn6n6w02epDMYNbeYN90Syf2YbS0ippD33esXfAcDSm7RFguCM1rcYsrpQPlxjG/SG44e2JtuMTXTUMxcps7MD8Ni6vAAx8zzUKnTnAUcx33LcTx4x9SV8rtkKlrslYIIYGxDF3BEJpWwlJ2iFiUM0sZXc3GXL3jvIT6xLkg27RUqqmcgx6h7GhkoTa5KuqrEn73wnpcUZJebMQAO6U2dW8OxItHVtpNh5qkqSAZiWIBT72Xc6fibz9I5LX7N1Qzo7CcUpcv2atA/KPPhjd1JFuSfGpQ2B4ljEwgDtCpLFgS+XMbsecdX9gu0Klom0hHdljtEltMymIJ52I6GKBhWwUxcrPMSpCnzJSoEFSE+8CNQSHI6Rc9mdnk0E9VQiapDOCFNkZQBZRLONDuu149DHicdoilKU5WzsFXTuIrNZhyknS0DU3tcoGImT0pUCxypWpJ5pISbfd4suGYtT1aM8iZLmp0JSXY8CNUnkYsx5eOhMo2VVUxogmzhwEWnEMCCha0VmtwNadHiyOSLFSi0DKqQzNEUyemIJknL7zjw/mICBx9IO0Kskn1IAgeTWF+Uazh9sI1lU6lOEglQcta4A3cTpCss4JfYxN2M6CeClQIcEn5MPnFSrJORTc/SLNTSu6WNhofXvD9J3HraFVZJ7RxvSxI4PuPOPlvMqWRyXR7/g5Y8FH2e0coM5/5jdRzzESxoSPJ7+kRL/LTcj7Dv8AKN8JDqUs7rDqf4+cLxQtqxmXNHjJp/8AmPKnElPYJ/2j5tEsmaVJBLP0H7QonVAcD71/iDZVUyQAz2Ee1CTi3Z4sZUwqdUMLm38iFlTVjOQwU246Px8A3+4x7Prsyf6kOPr8xCf8XdRf3iTfg7D0hybltC8k/wANsFw5Z1dKHsBrc9RfQs+8wcvB1yzmSCs3U4NmyXtq6Sdd45phrNo5cjv+6CCC5LOSLh9DxPB+EZVzQuWRmZRbKWHeCnYp3h3PnCIKv5OVrQkqUkU8pO8AKUOayo/IR5hiHUBwv4tDCoGcrCQ4BSOgSG8NYhw2lUErmAOwUEp/UopfgLXBHh0duModJCGekzaiYR8TeAt9I6BsphWVAtrFS2coTv1Jc9T/ADHUsGo2SIbfskgrkMABLQTuSHgekBV3lan7YRmNzbIQP1Fz0T/JHlG8hTCFN0WpURv3+g+cby1d0c4Er52Q5hooWiWQtkIG/KD5wCDDEo73QfMwtrkjItrZVhvIQcglyeUK56/y5n9X0THGLsr1cvKpK9wLK/pLhQ8jHNdtcTVMnKSRmlylqlJD2mTEWMw+NgOSjHQ9pKvsqSasByHA/qWUpT/coRzKkoPxEzs6fMSiWououVTDYrvo+YlrtCc06VDYRtlVUjvGC8Ax+dST0zpCylafJQ3pWn9STw8mN4hxEAKyMQoWU+88fv8AeOgIweV2RUhEsDKFCwunu2IId2JOZy+U6WdE8nxqwcXj/LJq6o6/shtXKxCmTNlsFWEyW/elr3g8rEg7x4w2m0z844VhUudSzO2piqWoWPBQ1ZST7w+XKL3iHtFnUyKdc6UhXagqmS0OFIQwyqCiSHJfungz74o8byfl0k7Dz+O8W2WmrwRCt14QVuyp/TDzDtraef8A4SwqzkAjMBzQS48fWCU49TkkKmJSRbvED109YtWVx7JHjUjmmK4auUCrKVNuGvygGirgxCVKCmsFpsAXuhjY8z/EdZxHCUzE2jmuIYUqnnP2bh3tZiD5n5ByweEeS/kjaEOPFksictQYDMEgukMAXt3re7yHK73gebTDMsoe6e8OrDKCDuANx87xhru0utKSSfeLgjlbcIlmAJICQbjXd00F48tfgaftC6scBw2ZLEWsA1hyAiDDKkiyhvcmHE6UkguLpD9XBHldPrxgCqlhOYlnNme/lDFHkqXZjk0qIzMb3b7m5Dh5/KJZkwBAUN4fV4GSg35H6cYhnhlMC4UP7jr5xWlaqxLZr+J/KynVJ9C5+T+UAzJb90a2PpEy/fFuFuh/kwVKpCVKKXJsLB2bp19IrbUBfY32grszoGgIe18z8+AgPCqlSgEuopQrMkNd2vp1BaDl4KCTZV7niC7k87NrvVePcFwxUpS9/dtqDfpcGzvw8YRjnF69lUVu2R4cknOSSH3Mp3fgDvsG9DDLCZaWKcrKbRixv8Ja4PzHCBZc9RWGPHM9ypmDeW/nE6ZCZStzAaPuyvbfw5w5o592G4TTD8QbW1a3DlF+pJbCKHszP7SaVX1t6DwtHQJGkLk9m4l2KsRW87+lIbqSSfpEyEeogaoLzJh3OE+Qv6xNT1A04RrKUKcXntJIOqVA+sEipBCG+FIjMZw/tEFtYX0S+6kbwW6MW+kDQRYc9lQmqJv5Z5rg6bUMgnlCQzn7vMq8mjDooix7ChPpFyXA7RJAJ3GxB8CBFR2Ow1VAFmblzqLJI0s9n4nh846BOQcibG31vCgV0uUuYicUpCzlZehdJIBcNe3nAZMamu9hwlTurKlMoZBqRLWlBXNJURlFrE947iWNuUT1QSczEMLDyaG2I7GSkkzpMtZWlQJSJiit2sU5iQQR3SDp0eAKvZWrypVOyhDPMUjIQnoAApgGfXjpHlZfGmrSPQxZoMI2UX+JmiXMuUd4n4kDj4sPGBdpKc1NStT2UphwTLQNfH5rMabIAyps1anSVSFdk4IKkmYkFTHT9JA4EHQh4J9WrMtgcpyoTzIcqbxLf6I9r/5mFwhcltnn+bkUp0ukK0JEp1hBmLSTlcjKLe8x3veH0nEF9lKkzT31Spk6aB+lJulPUBSR1hBUPKLrKA9ykq1Y6FtOHjESMZC+1mqWhM2pmIkpTdpUtw56Ozne3ON87C2+SB8XKlpnVfZhiBmUikkk9mtgD+lKkhQSH3A5h4Q3xvDwsEkbjFT9lFWCuqQk9wKSU3ucpUkn/wAfMRf6iW4LxNjt40ZmS5ujmCZYQpW4BySdB4ka8hEFbXt3Ekq42e7Cw4MQ8H41Q/mqSmwBJ4eXEtClVMZeUoW5VwJBHX7vEyxxu2RybWgqlmOh2dSQBq7gl7jcQ3iBygcSQ7tvBuQXvcMLRYsEokTZYXMWVuFpUH91WYBBHhmN9SRwiPFtn5iV9pLQkoN0pQQ6RuGUkeYfWGfDKuUTmtWJ9o6MS6hXZjuKPdA4KSFMG3d5oSLkqWUBAJUTYDjubkBFpqKGdOCi2VSU5SFAgtwTzLlydfONKCj7CWFKAKlgi5Iyj4bXD7+nKHJyiroW42wenwVCDnUBMO8A91HJrFTcTblBU2pOiVZRuALDyGhiT8SLm6socg/4ieaVfqH2YU1FQM6tCN1mhDhPI7s3Ueg1NWVrORWhZYcDKClwtKuVnfjBMuWtXulLXsztpufjdho7PawOFzlBgrgp3HulIDNwuBbgYIoqwBDaEDvHUnuDT/URbmYKMKdoYnoiNEsLdI3lwS1jfUgC3UxmLyiyRcuRoDuHTe/zhnUS+6kkMeqMwPSxKtLA72jBMTNBUACr3XI1SAP1FlHmzOeNzD3nlBW9m8bNNmlNMFvet5R0On0jnuBP+ICXO833k7/lHQJBsI2MuWwoKhTRl8/9av8AyMEzKOFcxRlz5gGj5h/qv8yYM7dR6jSGN7H0SBRFlAtx3RWsQWZU0t7q76H3nYkdbRY5S5irB08zBKpCWZTq63v00jDrortTU91twHrCyknDOo8AB4qL/QRYqvA0TC2daRwSA3mRCdeycyUvMlXaJfMSWBccQ7MBwjlRtle2gr5oK0maHQ5YKY5Sl0kBmBGYDXVOthCHHVomyiQLpIIL3TmAzIPFLl9d9oa47VKRUmUBNUqZlIKSyQCMtyAbBiOV+sAo2fmqz5gA6QAkEElQJL91I473No8rJGXJ1+np4+PFMsGyWNGbJZais3lqUouVEAKSX3llN4c4tM+oWJQMshiLHMAATZjvd9wBMVLD8HmSKOUlUtaFla1KcbyotodMoQPCGeDUE6Y05EtG8JWpdkkG6smpI3R62NP41Z5s65Oiu0lUpVRVhRUpQTKGYkd0nOVJA1S5ykuSTlD2aFs/aB5eWUgqmqKwhID93OQFeID+sFVdXkSsh802b2adzlEsqt/qzB95vvjyiwwU8tOYpzhGVSgHLDcCdBoNLtHpJVpEj2VGvozJ71Qp5ig4QFP4qaw6QkmzDlgjGKntJxI0f71uYBqF7omyz0wS0ezHHjTYjJUSyJh7JfDLMIAPgvIfCPpEx8iSVEG2ouI+rcEr+2ppM3euWhR6lIJ9XiT0NgxHjdOjtNcr6l+TWB+9YApzJTplP+Y6lt/Iva3ODtrJX6hqPvwivyUpCDZ9HOY7w9vCIJOpGPsslDVSroKQhnUctg6j+prZorONbS1BmZe6hOicqdUje6r+AAvDCglEkWIRbKGIUo81KGV/G8SYphaZqRmO+xuCHtbm+7fFUcn1QDto1w+vTOlK7NCjMSQCSokKIHF7jW1mfxiXFqPMgd4OP08X33NjCsLmISJSFFAdJIYd1+6ctnYrc8Q0Q1VeuYpGdiV3IG9jlA6DKfSCllThxXZ3LVHiaNiVKV3Roc1g+rt5M++FtTTSyzTMvB0kBuTGGkucASHRzCUsHf4jreNapDgE9qR/lLehhEbixTJKakCUkJCQ5LBuIe93UebxFIkhBJ0DlQdrO3hb6ROKtZzAMSBobCzu54Elo3npCpVgkb+QudPn+8TQm02mPavo2xGpSJILOl7EBJSXGpB7yhxWOosIQUOJzHACQxZ3JfQix5OYnn1ClyQkhsiwkjjlDOzbg133szQfhuHPlJb7aKHNJcWDtvQ7waSpSwr7v/xFyQLQpwymCQ++GE2pCUknQCGwVIekLcWI7UfER8j9+USSqtCtbH0hPREzp01RN7AcgHtEygx4RS1QQ4FQgbyeQgddSqYWA00HDmTA1OhKjcmCKzEpVOnvFifdQm619B9YyrNCkJCUkqIASLklgOJJjmO1e3Cp84S5YKZCD+oEdqr4i+iR+kHXUjQBtjlfMnEdstMpGqZV1L6lA381NCVSQVZQlwznMzng4Fkjl6wvJjclSdDMclB8mrPKfFklJS5HJ2t8oW/hJ6ZwMqaSgqzBWZwlhYFIIOZ94MEKwvRcs21MtWg/pJs3I+YhbMIQ5mpMlTWXLJBHVHurHNz4RC8c8crkrRepwyLTpj/FKhSkjOpS18UpdZ5i9vExZditpD2SpNQhUtnyrIfOFP72V2UONgY59S4lNDErlzkEt2iMwWDuSU7i7bzBWM1c1UlpSld5SUKI1SFFr8NY9zE45sd0eRlTxzoElArqqeWO92cyfOWeH5im/wDyB1iTa2pyJ7xZ3ZL+9zPIRGZwp5tTKkJCVS0ygCbqUwUpVz7yrlR4seFqvjFfnDuVLOqlan9hraHOSimJFqlaqgQzb9bn6RJNXbkPU8Iio0Z1EG51aIZvk6QJOgXEfR3surhNwuRdykKlnkUKI+WU+MfO34YDXMODBxF99jm0SpNb+HcmVPBtwWlJKVciwKT1HCMcXFbDg9nX8cpsyTZ4q0qjJmAC2/Xfp9+EXmoQCkxXa6TlSoJOvyiCcftYckKpuIoQsJQ7kpD7yXfMRa7H0iVOJpGUb8oIAUCTkBFho7uX0eE0+Vq7uTq3MH7POAFpUk/Tp9G+UdCYpuhrMqcpZZDlrADuqTYAb2DM7i+g1MAKnBSy1iFFlAn3dMqeAckxFTpK1hZZwoFnDsCNAT3rP/MGUtXJ7QonywlKmyrB7yDlS7HTKSrQje26HY+LlaFu2SInlgRmItoQEJswAB1YNveNKlLnVA/rWX8EpsBDGs2f7IpZaZgUn8t0hk/5y6iPBvLQiVlR2Ry5llm7yCgA+Gp4OzW5wc4VKzqaWwWnmEL0d9dwBRq/Ie83PdEmKzVnLlFyx7xAdjvGYEg3tlOu7SCig5iBcuzngePlDCTh4WElQ04cuX15xE4cmmOS9Cynwxay5DaOOBFiehS17aaaxZaXDwAH1ieTJCRYRNLlFVgCY5QV2+x6jRuhTC0D41PIlA7gtBV/Tmv6kQammX8J8oGxWlKpSkkEBXdJOgc6xTBOwk9ixCVU88kAqlruCOmno/jDCXVKnHuJBHAyzbqpSgPJ4TUuBLBAXPPYp35rn/Lq3jBE/HlKPZU/dSLFe/8ApTzikLjY2qZOUZVVCJJO5KEP4PeFFRszmcy6lSlH3iQxV1WO96xYMFwlEsOwVM/Uo3IPBzDRZ6xwF10c3XgM1DgSx1QUuepfNA6qRSAxSlHNSkj1J1jodU29AUOjwlnqlJLy5UtKviyDMOhZ/WMNK/KwMsHOUbgm5PiWA6sYMlbGpCf8RaSrQAJJPUmDqVOeYBxueg1hvSDtFFb90EpT4anzt4R1m9FMxP2WKmd8TAV2u5SbaEkBiRzEVPEEVOHLyVSGSfcmpcy1csw38QWNt4js34kOybwDtEmUuSqXOSFJXYg+h6iHY8ji9C5LkfP83GGnTlsFCYUqDv3VJJYjmHPnFfnzLkmLTths4mnJVKPd1blvbh0ilzVk6xmTIuhDVHi5jnluh5heDZpec2OoMLsJw4zVtuGp5RcKgBCWFgG+TftB4MXK5PoBiCrXlDEA9NQeMS7M45+Gq5M8gqEtYUUjUjQtzYnxiGuuTC/fA5bT/wANR9UivTMlpWggpWkKSRvSoOD5QpxA5oqHsjxwzqdVMbqk+6N/ZqPD/KokdFJG6LzNolfCfKPNy8r0ipU0V2dR2OUabn+UJ8SlEB8p3DmftyItqpMLKqmN/T+IUnsVOBVqxN5YTZR7tuPOPKurBmLdKVJCiACLqOYOM2oDDUNu3mJKhRTOL6oU4+f19IgNCTyABP8Ac56uSB4w+FLZPL/BpX7Tns0BDBZSc5y91ILshAU5AAOu88bmF9bMC0SxZIygnQXv/wAxDUUwKiwYJSEvxLEnqWaIqouq2gsOiWH8+MOc+TMdvsvn4Zy2t3POGFNKytEtNLDl9WiXEZKjKOQOoN5Pf0hcdotUaC6bDyq6rD1P7Q0lSgkMkMI52MYWNQn/AG/xHn/rquCD/pH7Q2MYroZxOjkxXMZxBJSSonKD7o3kHeYrX/8ARn/6/IRFNxUzEsx55Q4620EFaYUYHlZWGaoAd1OgA+cOMIkhNwAGsgbs3Hw1ivoN31hlLqSgBayW0SPi5AfDz8I1PYb0i7URCUsNwueL7/rEq6kEWhGuoKJIf3iMyup3eFhCyjxvIrvuQbHl0jbE0NK9Mzcoty+7wnnTynVyfXyhwqZKmh0zCnofpAM6pkUwKswUvcSQpXgNB1MbRqIZ9SaaUpR/xlDT4R+lPUkjzHCGtKCiQhBLZUh21Ja/mXil1NWZ0xJNgo5r8Elh5qP9sWqWVVCmTZH6lfQc/lHJfpzGeHq7pXoBYQgqqntlqL2DgeEE7R4oJMkpTa2VIH3whPsejMmY/A+t469meik4vLMwTE6llMOn2Y5k0dbxCVlqVDmT5iOX4vS9lPmI+FRbobj0IgJr2JyL2WjApSeyHZ348X5wVWUhIZTgctf2iv7L4iUTMu5dj1Gn7RbKxbjunXyj1cDUoCGVKrk5XCX839YAmLfXziwLpnPWE1bTt9YnzQdaOQx2M2gVR1cucnccqhuKVBiD5v4R3mTtcrehLciR+8fNaQxMda2cx2WumlFSAVBLKLlyU2J15esTRqvsUYt6Oj/ipU8PmCF87A9YCmUZBLi3Hd5xWBi8r4E/7j+8McFxgGaEISO9YsSbDezkBuMIyY8ctp7HcGC4nhP5mbcfnz9Y0nUQEsjoB5xaaymChC/8Bq9725RBOxXxlcn4YezYmzl2+7WyjwjSThqCQFAsE68zD2dRlleggNZ3N98IGDlWwZQotFPrBYXwgEGJZSorgPZOU3ffC2vQSuwfu/UwyCuUB1FclKyGfQen8w+GpGFCrk/+5X4eiRBdJWmRMEwDMkjKpP1gOqqRMnzVjQrLebfICPKif7oiZybzKilfyPJ20Mr/ALUkZt5UGA8N8DUC1T6hJUSpi56DQQpUqLLsnThKSs6m8W3SEsY4vP3b4rFZMsfvxhpitU64UVY1jEtGXRDIStQsSG5268o2o8KMxbFRIGvDzgqmkIUm4L8rRNXzhKlFKbKWMo5A6nqzxyDdM2wXDvxM5Sm/JSwHNKdEjrdR5GLnOmplIYMkDwhLszPTKpQT8SvMN+0V7H8aMxRSDrryHKC/0CrIMZr+1WW00HTj4xYdj5bJPMRTmbzi57IaHpCoyt2Yyr7VSslS43mOV7UKeqmnmB5JAjru34yzU82jmftEoTKr5g+JEpXnJQD/AHBUHkfoTk6F2ziM04cgT6RZVzG6Qi2YDGYeCQB4n+IcVEy0X+NrGTM1p7kwFiXvchrB9DKNybcP4GsLMUDFyX5QyX8mC2alo6H7MpKlyJoZwldrcUh7+XnFQwvA11AzuEy3bMd7ahI3+kdX2HTLp5K5aQWBB4kkjU87RBzi50irHjklyLXQSgJSQyQWvYcTEpmgcB0AgRGJS2btEAspWUrSFAA3JSS4HPSKRtR7SRIUEyJYnEgnOpRSgMbtvULi7gXs+sTzTd0NtJbOhKmiBlxyCX7WqnOl+wYKGYIQs5g/uupRbg44746bgGOIq6dE9AKczgpOqVAsQ+/cX4EQiUHWzoyT6C5sDiSCXgibHkpELiqDaC0JiaWWjSNkRVGNAsmitV8/vLPM/fpFlSqKfUOTMB4q+ZjpBxRXaUW8Y3noLpLW0g+gwGaZYIQWZ3Nh6wX+AzUyxYqQt7F9Ujh0MJwxfO2hra4iRQctxLRaaVWVBbhCTBqHtJi8wPcQVeOg9b+ENQbN4mLFsQCTJneJO68Q06c4JMa4jOAGUb/WNZSylkJutWgHqSeA+kM0jOwpMsSruMx0G4czyhRPqc6yomw+yY3xOoykpScx3q58OkAyn8OMIck+g4oYnElCWECzknz+WkBykEqjFDL1MG0tOw5wEpaC6IFovyEW3ZJXfblFdmItDrZia04DiDAYpWxTQL7R5HuK4EeTj94oftmpiK1C9y5KQOWRah9RHUdvKPPIPRUca9oeL/iatKvgkSR/qKAtX9yz5Q2cW2mKn/IDsr76wdCn5EfvDqbLLsHirUGMGUc2UEkNq0NJFTNnArmK7OUNQmxVyfWL8OSKgo9slYdWVyJXvKv8Iuo+G7xhFiFUqYoJU0sFrasDvURc8WjYyUpPaBLOe4k3JPxF9w++eHC1WWVBTqDi/ec7jv3xk3OekcOU7VolITLlSypKQACogO29gCblzrvgcbU1ZJKFKlg/DYeZ1jacEpLJAA3MPrA9RNs0ZHw4xd2NlmnLVmtBhxWSsqJU7+PHNqYsFRQy10ygwKloUSVKJWFpYggByQ4Iva5sIAoJqUkJO8N6f8+cQKxNaCr3+yfvMCySp2cjQlmY6tFDjGERYgpVJQV5gSoDuF2yqCgXIbvWBDW97lHW/ZLXFciekgjKtChw7yWP/gI45UzAVqIdiS3FntHYPY5jOenXTqN5asyR/kWzsOAUP7xHjz6HYv6L4qW4jJQgtEuNFy4VxKbN48zR4VR4IpZqJA5hdUJlSM0xbLWSSlO4dYhq8SSmaqXMKgkhKgpN2LEFJG8b/GIFSELUe+lQ3WI+e+NUTewCpxGbUHK5V/lFkjqdINwPKCuUSCSAXGhUHLDjZ/KNptOvKUy0Eg6sLeekCKw1cqUqYe7MCkqD6slyS3kI2K2aNqWQEKmLsykMfOKzOrVOQnUwVimMgAH4mLc2+kRYTgU2YnOs9jLNytQ75H+RB48T6wa0AwFcshQCQZk5WiRu58hzMSGWZIKQc89fvqGiR8KeXPfDWZPly0mXSpYarmKNzzWv7HAQgROMxRTJBX8SwPe6fCnnvhUm5f8ARqRGmUOo48eJjVc3cm8Fz8MKEjOe8dEg2A4k74kp6G12A+f7wt60MtIFp6feYOQY2MiJEywITKV6QJCtFoZ7Pp778IWz56UJKlqSlI1JIA84Uy9tAVESJmVOhWNT0cOkc9YPFp0Y17OjbSS80k9D8o+fNrKXs5xbRYB8gzekdpptp0zKTLMJKglit05TqxJJDWZ45Lt2UEy8qgsgqcpuBpZ+MUOSaETX1KvLAKhmslw/TfDiqrczWZA9xI/Vwbj1hIFfe6CqaYorClF1C4eDxZK1+kwfPl97vXKR3juCj+hPJI1PGCKVVgTu0HB9/WIVoKlZlEfIRFUV4GhfppFqko7bMDJingdShxgPtlr1LDlG4tb6x3zqR1E/4m78Iu/sww2VUipROlpmI/KUytH/ADB+8UT8KpQJSlR6A8YuPs/xGZTCd3WzZPeBD5c+n+6EZHKekMxr7FK2iw5MiqnSklxLmKSD0LN4aRZvZlXZa+QlAy5pcxC7+8yVKB46pTrz3MIUbU4aoT5s22Va1LDHQzFE5W1sT8oO2KlETVTkjJlTkSz3KveNyS7Wtxib45N8QlqR3sTQ0ZmeKBSzJ81XdVMPif8AgRccLlTUp/MIJ3Xv4mOyYuHseEBbxsld4iQIlaOv0GD1WHJmF7JJ35UlQ6Ej5vAM3Z6cnvSataVC7TJctaDyICUkDpDYRsY4y2QTvxK0ghDEgOAWALbjwgQ4DMWPz5gSOCbnzJ+kGzadJ1SD4RGunswJA4a+T6RvI3YFLkU1OoZEmdOPulTFT8rMOoEL9oMdlS/+pm55l2p5Rchr99W5t+njGYpRplqQVKUUzMzj3XYBgVg5i9+6Cxe4N4FqKaSoJQiVLQjNmVlQB3A4y2DnOqzDcFc4Tky06QyOPlsUUuJya5eSZOEiW/dkpDZjuClE3L/8RbE0RlICZEqUUDeFlzzINyY5xPwcVeJlEoEgHvEklIy31JJbfF9Gxk1I/LqlJ5Nb52jcc3JWwZKmDzhOJvLCegHzJjTKRq5PnBMzZKqI/wCtP+3+YDX7Npkz/FrJqhwu3lmaNasG0BV+PSpT55iEng7q/wBovFeqtspkwtTyVq4qKSS285B9TF7pPZfRoDFK1nipR+SWh/Q4dKkJySkJQngnf1OpPMwHBHWznCsDlzZaJq1rmFjnJ1Fi7Ja2U/ptaK3jNLLRMSmSSqYSAEpuebNqPmOkdJxLY9MxRyzVS0mykBLjoC6SByLtoGDAFYHsrT0l5aO/pnVdXMBgAkHkBCFhqV2USyXGkih0GxdZOsEFCeMzu+Y97+2NMR9ndWzKk5xxQpJ+r+kdYCmiTtzFTa9k7icMqPZdWJRnEskHcGKh/UAq0B0ew89aiGKcpY91VjwjvyqgxHT2X/UG8rgeWaMjKNi/iRxum9mUwnvCYf8AQR+8OKT2Ysf8N/6v5P0jqoEepSIbzXpG8EvRRqL2ay/+4iUkdAT/ABDym2LpZYtLT5AfKHpEeAQDySNpAKcBp/8A4k+UaK2Xp3fIR0LQysI9eN5y/TjQYdJKMhlSyg2KSgFJ6gi/jANPstSy/ckS0cgLeAJaGIVGpMdyfZ3E8TKCQyQAOADRgj0rjQqhe7OohRG8ZGQQZsDHqTGRkEYbER4pDsOJAPiWjyMjTETVdGiYgpWkKSWseuoOoN9RFOxDZyWieUJVMAsHzXbUBmaznc94yMgMiQcG0PsEwOTSgplIAucyjdaid6lb/lDfdGRkcugGax60eRkaYQzFmBlG/wB8I8jIFjImRhTGRkAabJj1QjIyNfRhrGj3B4EH1EZGQK7DCVKY9Iwr15R7GQYs0VMLx7mjIyNRjMj3NGRkaYjHjUx7GRoR4oWjSPIyNRj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6" name="Picture 4" descr="http://2.bp.blogspot.com/-AaooEJLI5vU/TrlQHfAEm0I/AAAAAAAAAG0/mfjlDIKt8JQ/s1600/arrepentimien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844824"/>
            <a:ext cx="2983280" cy="216024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940152" y="4293096"/>
            <a:ext cx="2983280" cy="2246769"/>
          </a:xfrm>
          <a:prstGeom prst="rect">
            <a:avLst/>
          </a:prstGeom>
        </p:spPr>
        <p:txBody>
          <a:bodyPr wrap="square">
            <a:spAutoFit/>
          </a:bodyPr>
          <a:lstStyle/>
          <a:p>
            <a:pPr algn="ctr"/>
            <a:r>
              <a:rPr lang="es-CO" sz="2000" b="1" dirty="0" smtClean="0"/>
              <a:t>Juan 1:11,12.</a:t>
            </a:r>
            <a:r>
              <a:rPr lang="es-CO" sz="2000" b="1" dirty="0" smtClean="0">
                <a:solidFill>
                  <a:srgbClr val="FF0000"/>
                </a:solidFill>
              </a:rPr>
              <a:t> A lo suyo vino, pero los suyos no le recibieron. </a:t>
            </a:r>
            <a:r>
              <a:rPr lang="es-CO" sz="2000" b="1" baseline="30000" dirty="0" smtClean="0">
                <a:solidFill>
                  <a:srgbClr val="FF0000"/>
                </a:solidFill>
              </a:rPr>
              <a:t>12 </a:t>
            </a:r>
            <a:r>
              <a:rPr lang="es-CO" sz="2000" b="1" dirty="0" smtClean="0">
                <a:solidFill>
                  <a:srgbClr val="FF0000"/>
                </a:solidFill>
              </a:rPr>
              <a:t>Pero a todos los que le recibieron, a los que creen en su nombre, les dio derecho de ser hechos hijos de Dios,</a:t>
            </a:r>
            <a:endParaRPr lang="es-CO" sz="2000" b="1" dirty="0">
              <a:solidFill>
                <a:srgbClr val="FF0000"/>
              </a:solidFill>
            </a:endParaRPr>
          </a:p>
        </p:txBody>
      </p:sp>
    </p:spTree>
    <p:extLst>
      <p:ext uri="{BB962C8B-B14F-4D97-AF65-F5344CB8AC3E}">
        <p14:creationId xmlns:p14="http://schemas.microsoft.com/office/powerpoint/2010/main" val="3250206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076"/>
                                        </p:tgtEl>
                                        <p:attrNameLst>
                                          <p:attrName>style.visibility</p:attrName>
                                        </p:attrNameLst>
                                      </p:cBhvr>
                                      <p:to>
                                        <p:strVal val="visible"/>
                                      </p:to>
                                    </p:set>
                                    <p:animEffect transition="in" filter="randombar(horizontal)">
                                      <p:cBhvr>
                                        <p:cTn id="22" dur="500"/>
                                        <p:tgtEl>
                                          <p:spTgt spid="3076"/>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down)">
                                      <p:cBhvr>
                                        <p:cTn id="27" dur="580">
                                          <p:stCondLst>
                                            <p:cond delay="0"/>
                                          </p:stCondLst>
                                        </p:cTn>
                                        <p:tgtEl>
                                          <p:spTgt spid="6"/>
                                        </p:tgtEl>
                                      </p:cBhvr>
                                    </p:animEffect>
                                    <p:anim calcmode="lin" valueType="num">
                                      <p:cBhvr>
                                        <p:cTn id="2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3" dur="26">
                                          <p:stCondLst>
                                            <p:cond delay="650"/>
                                          </p:stCondLst>
                                        </p:cTn>
                                        <p:tgtEl>
                                          <p:spTgt spid="6"/>
                                        </p:tgtEl>
                                      </p:cBhvr>
                                      <p:to x="100000" y="60000"/>
                                    </p:animScale>
                                    <p:animScale>
                                      <p:cBhvr>
                                        <p:cTn id="34" dur="166" decel="50000">
                                          <p:stCondLst>
                                            <p:cond delay="676"/>
                                          </p:stCondLst>
                                        </p:cTn>
                                        <p:tgtEl>
                                          <p:spTgt spid="6"/>
                                        </p:tgtEl>
                                      </p:cBhvr>
                                      <p:to x="100000" y="100000"/>
                                    </p:animScale>
                                    <p:animScale>
                                      <p:cBhvr>
                                        <p:cTn id="35" dur="26">
                                          <p:stCondLst>
                                            <p:cond delay="1312"/>
                                          </p:stCondLst>
                                        </p:cTn>
                                        <p:tgtEl>
                                          <p:spTgt spid="6"/>
                                        </p:tgtEl>
                                      </p:cBhvr>
                                      <p:to x="100000" y="80000"/>
                                    </p:animScale>
                                    <p:animScale>
                                      <p:cBhvr>
                                        <p:cTn id="36" dur="166" decel="50000">
                                          <p:stCondLst>
                                            <p:cond delay="1338"/>
                                          </p:stCondLst>
                                        </p:cTn>
                                        <p:tgtEl>
                                          <p:spTgt spid="6"/>
                                        </p:tgtEl>
                                      </p:cBhvr>
                                      <p:to x="100000" y="100000"/>
                                    </p:animScale>
                                    <p:animScale>
                                      <p:cBhvr>
                                        <p:cTn id="37" dur="26">
                                          <p:stCondLst>
                                            <p:cond delay="1642"/>
                                          </p:stCondLst>
                                        </p:cTn>
                                        <p:tgtEl>
                                          <p:spTgt spid="6"/>
                                        </p:tgtEl>
                                      </p:cBhvr>
                                      <p:to x="100000" y="90000"/>
                                    </p:animScale>
                                    <p:animScale>
                                      <p:cBhvr>
                                        <p:cTn id="38" dur="166" decel="50000">
                                          <p:stCondLst>
                                            <p:cond delay="1668"/>
                                          </p:stCondLst>
                                        </p:cTn>
                                        <p:tgtEl>
                                          <p:spTgt spid="6"/>
                                        </p:tgtEl>
                                      </p:cBhvr>
                                      <p:to x="100000" y="100000"/>
                                    </p:animScale>
                                    <p:animScale>
                                      <p:cBhvr>
                                        <p:cTn id="39" dur="26">
                                          <p:stCondLst>
                                            <p:cond delay="1808"/>
                                          </p:stCondLst>
                                        </p:cTn>
                                        <p:tgtEl>
                                          <p:spTgt spid="6"/>
                                        </p:tgtEl>
                                      </p:cBhvr>
                                      <p:to x="100000" y="95000"/>
                                    </p:animScale>
                                    <p:animScale>
                                      <p:cBhvr>
                                        <p:cTn id="4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932040" y="4077072"/>
            <a:ext cx="3914801" cy="2592288"/>
          </a:xfrm>
          <a:solidFill>
            <a:schemeClr val="tx1"/>
          </a:solidFill>
        </p:spPr>
        <p:txBody>
          <a:bodyPr>
            <a:noAutofit/>
          </a:bodyPr>
          <a:lstStyle/>
          <a:p>
            <a:pPr marL="0" indent="0" algn="ctr">
              <a:buNone/>
            </a:pPr>
            <a:r>
              <a:rPr lang="es-CO" sz="2800" b="1" dirty="0" smtClean="0">
                <a:solidFill>
                  <a:srgbClr val="FFFF00"/>
                </a:solidFill>
              </a:rPr>
              <a:t>Pero los que no aceptaron a Cristo como su salvador resucitarán con cuerpos corruptibles, tal como murieron.</a:t>
            </a:r>
            <a:endParaRPr lang="es-CO" sz="2800" b="1" dirty="0">
              <a:solidFill>
                <a:srgbClr val="FFFF00"/>
              </a:solidFill>
            </a:endParaRPr>
          </a:p>
        </p:txBody>
      </p:sp>
      <p:sp>
        <p:nvSpPr>
          <p:cNvPr id="4" name="3 Rectángulo"/>
          <p:cNvSpPr/>
          <p:nvPr/>
        </p:nvSpPr>
        <p:spPr>
          <a:xfrm>
            <a:off x="229895" y="234012"/>
            <a:ext cx="5256584" cy="4031873"/>
          </a:xfrm>
          <a:prstGeom prst="rect">
            <a:avLst/>
          </a:prstGeom>
        </p:spPr>
        <p:txBody>
          <a:bodyPr wrap="square">
            <a:spAutoFit/>
          </a:bodyPr>
          <a:lstStyle/>
          <a:p>
            <a:r>
              <a:rPr lang="es-CO" sz="3200" dirty="0"/>
              <a:t>2). Los justos resucitarán con cuerpos transformados:</a:t>
            </a:r>
          </a:p>
          <a:p>
            <a:pPr algn="ctr"/>
            <a:r>
              <a:rPr lang="es-CO" sz="3200" dirty="0"/>
              <a:t> </a:t>
            </a:r>
            <a:r>
              <a:rPr lang="es-CO" sz="3200" dirty="0">
                <a:solidFill>
                  <a:srgbClr val="FF0000"/>
                </a:solidFill>
              </a:rPr>
              <a:t>1 Cor.15:52</a:t>
            </a:r>
            <a:r>
              <a:rPr lang="es-CO" sz="3200" dirty="0"/>
              <a:t>. Los muertos serán resucitados sin </a:t>
            </a:r>
            <a:r>
              <a:rPr lang="es-CO" sz="3200" i="1" u="sng" dirty="0"/>
              <a:t>corrupción</a:t>
            </a:r>
            <a:r>
              <a:rPr lang="es-CO" sz="3200" dirty="0"/>
              <a:t>; y nosotros (los que estemos vivos) seremos </a:t>
            </a:r>
            <a:r>
              <a:rPr lang="es-CO" sz="3200" i="1" u="sng" dirty="0"/>
              <a:t>transformados.</a:t>
            </a:r>
            <a:r>
              <a:rPr lang="es-CO" sz="3200" dirty="0"/>
              <a:t> </a:t>
            </a:r>
          </a:p>
          <a:p>
            <a:endParaRPr lang="es-CO" sz="3200" dirty="0"/>
          </a:p>
        </p:txBody>
      </p:sp>
      <p:sp>
        <p:nvSpPr>
          <p:cNvPr id="5" name="AutoShape 2" descr="data:image/jpeg;base64,/9j/4AAQSkZJRgABAQAAAQABAAD/2wCEAAkGBhQSERUUEhQVFRQWGBoXGBgYGBoYGhwZGBsaGBwXFxgdHCYeHB8jGxgYIC8gIycpLCwtFx4xNTAqNScrLCkBCQoKDgwOGg8PGiwkHyUsLCwsLCwqLCwtLCwsLCwpLCwsLCksLCwsLCwsLCwsLCwsLCwsLCwsKSksLCwpLCwsLP/AABEIAMIBAwMBIgACEQEDEQH/xAAbAAACAgMBAAAAAAAAAAAAAAAFBgMEAAIHAf/EAEMQAAIBAgQDBgMECAQGAgMAAAECEQADBBIhMQVBUQYTImFxgTKRobHB0fAHFEJSYnKC4SMzkvEVQ1OissIk0hY0ZP/EABoBAAMBAQEBAAAAAAAAAAAAAAIDBAEFAAb/xAAuEQACAgEEAAQFAwUBAAAAAAAAAQIRAwQSITETIkFRMmFxgZEFI6EUFTOx8fD/2gAMAwEAAhEDEQA/ABzXvOsF4VVZunKtDcrvJA2WUunr/aomuEHTWoe9jpWyWy22hrDS9gscQN96ixF4EyDvv5VAcK31rZLG0f2rLR6h14BiTeshLkmDlR53iIVjuCNIPP13s4hZGW5uNm6gdfOKDdkeId1c7l/hubeTf329hTPxCwSIIn+IfaRXGypQyND49AC7h3tghSShgn06j2oZiXjRvYjmPvFGypVSjAlT8xPMeXlQrG2fDyI69PKhcrDaLHCDOFxCfuFLo+eRvoaDnEmRRPs2/wDiXE/6lq4vuBI+yhduzmdQBqYj1q7A+GKfDLdq6at2n6t60GxfHbNoMIFy4pIKGVAIjWf2vT61VwPbUFgHwaOxjJ3ZdWnNtAJDdAY3jRhpSJ6/EpbV+RnhSqxi4xcnFXI5ZR8hRvg9zUydhJ9fwBP3UupauX7rvYtXGLeICBKzIhokAghhBPKiuKV7FkIB43jNzM/ujrG3qTUefMoxUkHijudE+HIv4nKNbVrxNzDGfCD/AFDN/TTJcwsLnn2oZwXh/cWtYzt4m9dgB6DT59aK2QzoRvQ4IOEbfb7PZHufHRpbvxtVuzfPOho0NWbT0ySsykFbd2qePsZhG3T1mfxry3e1rfFXQBJ6ge52+z6mlpci2qF5s06kbGFkbqdtNfl151dwfFg4ysYnmRGoCmJ251WvYRFDFmE5iw9FEx1BJYT6jrVHh3D7rMWYyq5WLMZ1GWeehyz7VrC4fYw4h1Oo1kZvnyPoKGYi2QfyNen2/KrVvHoW8HiU93M6eF/HI66cjG/pUxt94GgzLj5En8+1HGVAIo2MC7CVUnlP3Saja0ytlIIPTzoucWVgAxrA+ZqdcXlEzrFeWRhcgt+Cq6n9YUFP3CTqf4vLyquSqKLdoZLY1CjQdftqbHYwnehpv6zTINs2jOL4YYm2bd3UcjAlTyIrlONsvauG2w8SmNNZnaB56fOuri9sBzqK32ctnFJinktbjKsCCRME+kgj0qvHPaKkhDT9H2PYA9yBPJnUEeonQ1ldSfHEnf61le8aYO1nHzeNRs9e3UIrw7ab10kASI8kTzowiAAH8xQRVgzVi9xAlY2oZKzUEbnEUHn9KsYRlZZE0v2gTvVgXSogTFY4mpjPw3FC1dVyJA0PoeY8x+NOqXyVD2iHRtQPwPL0rlNjGkCNTXSOzbqcOjWtJAldxmA1leRkVy9bCqmMizTGv4iYMdCI9vyaDX8LMhDuJg701XM90Ze7J810HyNUrnZe65k5V82Ovtlmo7aG7lXInYO+bV1HI+FtfTY/Saj4zhzbuuikgicjDodUI9oprvdhbpmHtt/qE++U1Diey1x0TvCtu4kqCzAyg1EwZ01I8ifavDKPwv1F/M5HwXDPfumSAAfF19APaKeuEY8WzIw7O6/CIAmCAQpMRuPrFRnhKrcd0gswgkCJg7x5/dWWkcam4ba6hiwOg2lWGw9iddNa42fDNZdtfQ6GKUfDux44Zet2UtsbSSe8ZmQEEXLcl1bUyeQ1Ogra/bttfe8WBJjulHLwiWPmdRHqeegPE8Qy2GVB8aqdtQXVULRyJy/91T8DAAYuMzwAnRQOg6+frXVeBOKciCL5dB9FBjWieHOWKCWbx6UStYvQAj/avSj6Bvo94laAII0mq6N1qz+uqRlOtV9BvFA06Mj1yW7CyJ/d1PmOtbC0CTmgBSdfSR+faqpfwyNxr68o9zAqL9XQWxZDkPcRioJ5aFo028YmddaB8IBg7izpZFx8yuveQ8kyuZUlVG05AT8teVVbOLm0BoQ75QY0IJgaDTQR/p1nWqXFeHOXa34M1xmuAZhsFKfM5pGn7D0e4LhwEdGgnvDlgg5diFjkRv7ilpP2GcICWma3fylwqgsjD9kgNbQeksY+f71MFp2LSGAEgiNmMaTpoC0GQTzpZ7aYVyTvoB4dQupkkgbmDE7xNFex658ImY5cpKCdNF2j2IHtR1tXPqD2GcKxuMCRl1JI6ET99Q3fCqg7kZvbYfYT71FdN0XIByExDZQwInWZbciRMCCfSvMRixcuEjTLCkek6ieXT0rVHk8nTK9+5PpVezhS7hRu2lW8RY1gb6aeu321a4KIuH0Ov5609cLg1ysms8DW2QzkNHLlP315jADMQKs4u8KGPiRyr0bfIP1Bl62QxEVlW2xArKdZhy0jSoidamUa8qkNmZrp3Qkr55qRLGathhqI4W0KxyNSIUwteX7OlE3txVe8nSg3BUUsHhSzBQJJ5AEk+1PHCbTYZFUWyrmWbwyZkxJ6xGnLWk3D4l7bEoSpiJGhg+dW14/d5tJ6ktP0IpOaMpqvQ8uOToWG4oVEuCDzLGPb8ivT2k6CR1Oi/WhA4VntpctFWkA+Iz6/XlVS0hLmVMDcA6f0k6fWuTDHF2w3yGzj8Rf0tPbtrsWJIP8ASAD8zQrjHZZUQu+IL3CeWaT11zT+fOpExNtTGcg9CQv2gVU4heVjq400/eP0qnHOKflv8GUL9ywUJ8d1VHPvWUR5ydK1TD5yCMxPJ3LMfVFbb+YgeQO4viwkk6sRzbl6LsKtYK3nOkz1PnTZZGzVD3CNjhCpgXb4jmTX0Ikzz0/OlS8Kdu6PgIXSTESfMnX0AonjdMIVX4ZRB/7N85+VCShtqv8AiZgZ8OoiI6770qLcnR4I2/LfSvGxoEg8qG3Mb05VYx2GLjvF5jMw8oksOu2vpPWmuNPkLd7GrYyTIq6CXtqRvJHyP95+dCLKF2Cj/Ydfz1opgcSBnTUQZDbgALlaT00/PP2SNLgyy1dxOoQCY29iR9xoNxliuKtxnzG28RuNGgAdNDt+8T0g3w60QPEQd4YCJkkyBJga7T9tQ4rFpdKwwziFKj4gWa4vsD3d3X+A1FKp8HuionCi2Jw7OTme07E/tBlCxr5ZtP7mSfAuHFHvEtM3WI1J0hY9D6VGDGUgnwyB9hFTYWyxY6kTqfxopPirPUR9oboCF4JyDQKJJ1EQOetIXaLG3Q6BHhM9sBQueWDFw+o3DAbfuia6ZxDBKbTCNYkHnI1pQ4twwNcV1Y/8p9etsqCvrC86XGTcdqPRr1LfB8Rcu2yW8TAtJUaRmMZdNgNOvhOp3q+xVmDDdiJ6dPt+2q/DsQti2bamAGdsx00YltekSa0XGI4GVh4xIZTPhMeMEctQZHlTmmuKPLkNJZ8Zc7ACP5iI+gj5ivWgfCI/tQ+xjVWwR3huHaSCDJ5NyBhQf960TiEqx5Ab+Z/sDQxTZ5HuMxgmJ560OxZbXLzqHF3gLb3NTqFX10JPy0/q8qr2MYWGp8v96uhEFsoXeI3QxGv59qyrd28s6/TWsplfIETLaEmitjgtxhIWB5wPpvW/Z5BmzMAehO35mmV75jSD6mmZJtOkYkJ9ywVkHluK2SRRS7iRcfIyqCWC7SdTBqHtLhO7vSNA6qfcDKR81J968p8qLNIUvFq2qthsUAIIq2yaSKKkesquo3qF0q6TpUTW4idj+fz6V40I9nceqOUvNFtvOADuCR0O1M2Jt94Is/AP2twf5Tz9aQ7ihiKK8N7RNhrYSfBvB1gTJy9OflJqTNhb80fwamE7tvL7c/wFR3MKxxGVUZg8HQTodyegG8+s17ieM4YgFLoZ21VddI5vI3mdOcVTweO7xltMxKO8DyUbkeRIYj18qRCLvkxv2DfH+zq4cJcDEhj3bSABJBYMOmxEHqNd6HcOvgEkH87U2jusRhnw9uIyFFBI1jZl1mA0a9fSkPs6ma+LTSCpJKNoMyyfF5CD+Yoopuzd3oxv4tdUWrVpufiPToJjbnQq8A5buxA2AEkaaE666nWveGY5ruMureA8IuLlH8JCwPaaiRjacqeXPqNwfcEH3pmKO1/M8WcPgQdD+FE8LdVAFJ2Ok9DoV0/OtU8PizcMKNZEnkPU1edcsmBAU6kj4joIWZ01ocrb4YSpEGHwwtZvGpJaF5EAAgAg6yNT6ge1pLCIoVJbUFp022B9+Xl6VS4niRh8M90QcgGhMSSQup9/eqXZvjlzF5wiGBcP+ISoCoTKgqDJcLppImCTSHLbaNaQU7SIThLot+HMupGhGYwQsa5j8hJO9LOFxJTH3rgCs7LZcSCFPe93nIGbwkqbgBk6u3mKcOI2V7plYSOnnM/k0Fv4O337uBKtZtKBGzWyPuBH+9TVKSe1HuL5KvZ/idxMRbSBkuXcQSAf2vAzOwiN2WIJ+J+UU+PdpRwVi3bugpmhbjsJM6OqrrpyA+yjxxoopQe5+xhvi8TvQ17cmiWFysZMEDrVzwbwKxZFAw512oxVxLgGHMyl0ZswChsslj1NsCQBMkx1FJvZ/H3vCysHyrcCMdcgaAwObWM0EenQ107j3BUu4qwSWCEZWEwIUyI6SWM1zjs3wB2sPyUi4p5HwsBER1yn0FHHI5JjJpcV9zpHBMQCgzAFbg8cj9qI5bRt5QK1xGH8HdqR42IzAzyXf0BJj1rWwe7toEUsoUZju0wNQOf2+tRhbneAi5bFvK0hpV8xUqCZGgE9PxpkXXQLXNg/tBiFVbdpBCjXX338ySSaDpiSpMUV4vaBcEEMAIka+f31DheFK3xE+QFXY2oxAYNbiOu1ZU9/s34jDGPOspm9AUW2xARAsCDp5Dn19agI0zWmmOX3UNOLJGUma24dfIuAEwp35UUo0YmWbWZ3RiseJTMGNxvTB2u4d3ltiPjt+L1Qxm+RAPpmqCy47xk6WhdJ/rCff9KJ3sUe7t3F3iDI5jqOYjfqD51JOfnT+w2qOdJV6zfIAFT8dwK27gKiLdxc6joCSCs84YETzAFQYPDtcYIgk79ABzJPIDrVikqsAIcOwRvNC6dfITv57/ZUeJuhrkqPAPCo3hRtrzJ1Y+ZNFcfcXDYbIp8dzSdjH7TeQ3UA7yx6il23fgwKGL3cmlrFuMpyxmpfxl2faruZjrPzqrfA350TdHinZtFnCLuxCj3pixuDfDuJBCJ4ZGoyjTMOvOq/Y/ChsZb8jPyBp54phgywRU2TIt+08laFPgGJD3f8RjMyGUxoYhgRt09quLZZeJlmMtmF3NEZhK5tB1UvPmKoYjgqLLW/C42PXyPkfpRThOK769YdhDLNpp3AcEQfQk/MVBFPDmd9S/2Uy/cxr3QW7kJxS6NPEmb3YIxj3n61LicrX0tsrA93mzASIzEmefX6da149w4txANmyDu01AJMwVhRzOk/KrWNuZLT53dbaKWJGYvlUS0kEkn06HrT5yfDixSSosWBlOWI5x09fONzvW12yeX3a/efeqvDijol1S5DrmBZmOjeUxPL51c/W1G7ClW3yE0kBO011reFuSsBgF128RA+f4UN/RzcYWbsaTdAHsP70zcQxitaZSJzCACJHSYqPsjg1sC4o1zOXEgCM0SNPSsbdNtGPqi/f4beIkwfKfyKG3rBU6iD6U0jGVHfvKdCJHnQxyNehnPqK6250GvlULY62GytcQN0zgHp18qGduVuhSthkCkDRhObMxBXyACzrXPOL8Ba1a767cD3BBCgeFdeh33oMmpSltGrHJx3JHbeH5j6VfzDaaSf0acWe7w9M51R3QHqohh8s5X0UU0i7QSVsWueTbHYXOInYyD6c6WuMXO5DEkCJgttmO23UimHOaBdtMv6u5aIPhHmxB1nyUN/q8hWxyPFFmtCdw7tuP1iz3zEKEZLmU/4edoOcg6kCNf3ZOpAMueFxhxNpTZ8JuIx8UEhQBI8M6nQaciekVyy9bm+FVfCLGYACAMtoyR/UpJ6metdN7D4FLeGtOBDOAWJnUEtpHIQToOp61RFXDdYtMkCL3YuFdR8Uco0OntNSyBqa9wyhGZFLMGJ0I1XTcmT6ewqj+tlcqXIADKpJ0nxAb89wNN6c8m2XJtXGwgzqNGzz5AR+fvrKlxCoHYMGY5iSQxAkmdvKY9q8ot4FnOkMGams3zM+dHsH2XYlrd3QBgQywdWlSAT1KqCCNIB9arcH7p2LmbSHQ6jPOoVfMgif3dd9KqWWL4Aos4RmL3D/wDxn6Yi1v7Uew2IDYRPKVOs6yf9/ehPB9cQRG+EufMXVbb+n6Ud/wCI3FIUW7ZuMSQFCqWAEtp5LzE+lR5ebS9xqFbtAoizmDGA9uFAJzBnuKOmuYj2NEuEYZFUIh1c5nYjLAHwqdSNBLHWJPlNH1yYkB79hIXQO7RBJiFygMSSIAJpf4u36tavBFZmXMCPIbgdZ59BPsrfkbr0DqLXHYv8d4g9y4XGw0UbQo2/H1JqlgMKbuYAxcXxKDpI5rOw5ETA3HPQTgcSLIY3c5YQz+MGFdgAQvNszDSRoTTr2d4XbuXkaZUiQw56SPt29aqxaiM4ccMyWNxdEPCuyly+uYutoSQVYNm00PhjT3P97PaDsS9sTYJuLAzBioYHTXcAjnPIb9aPYG5ctkoVZgGAG8BQGLMpg6QBoNNfnbw1xrxLtPdg+BesftHrqNth7SVPLKwdoldkOHZcWDIIXMs8iQOXlPzpwxo8IqDA2R3jMObsfu/Gp8f8NLlLdkNSoWb5gmp8Eq22724PAVhvUFRm+TD/AEjpVbEjU+tFMfwRnwNsgbsZkwBmKQT7qBJ2zetbq/8AFaGYmt6TDGOxBuOrpoDaUlo8RkkZfL8+yd+kTilwWxh7LBZTvbjZipyBsgQRyYmY5hDy3N8Aa4bYVxBSRrObTkZ0Ea6Tp0E0I/SJbGRJEgpcU8jPgymegb7TSdznBMyUdrok7D41Ft3RcuGFAuF3afAoAJ25DL8x7umCwyyCCGkA6bQ2oPoRrXMOGoBaurusAAdDmAn/AElh/V6U/cGxyrZQyxlF330GWOgAggAVJpsjmhssbS3BHHcPUiRC1Us3ioJjwjQtypR7S9rzfvnBWc9tp8dzMVAXKGm3lIYnUayAfMa1Z4WiW/HcxF24Yyq9y81xQd/EuqkTvI01p89Qo+UXHG5LcOH64CN/as7+dqXeD8YF20GMK+odBrlZWZSNJ0JUkeVF8FxK0oLMyiNNSBrAO58iPnVCSatC22uxf7W27gNlphe81UjQyNwYmQJ5jc7xSrxO0z22Nxw4bRQAo8uSiI6yetNvaztrhLtvuMyuXZFldQhLBQ0wNpJgcpEiaV0ssb36sMitGdiWLHL119tNOWw1rnarHPfuSLtPkg402OXZjDC3hLQBnMM/kM2oAHKBHvNFFekvh/buxZvPhbxKLZORLmrAwACHAEghp1EjfQRTeLisuZGVh1U5h9Nquhj8qI3NOTLNoTpzqLtJwRLmGbvJJUhlyzOYaaAb6EjatLGKKtrVhbjXPCus9aXKHuaJnEOyZXFYZbKyt3B3beY5oDlLjAsxHhlrkfSKdOzvCVTDWrbfGi5WgnfXkeXtUljBOHAYAqJ5zFFJolKltTFtUU7uCRVM7669aWuIdmku3RdLlAhDtAGpU6NJ0ECBsa07f8au2bBa0crTAfTQysKJOk66+te3eKOUt2xka4UTv2UygMAsFKmNWGkSI6164y4kMipJWgpdOHZixvJJJO4G+sb1lDbnZ22xzBWUEAgZ5iRPSsqngn5KuF4nczQFkkag79QdfMT+dNnv58qR4DoJJJkiMx32JJA8+etZ2nxpsYN7tsDOFUA/zkKZ6/FMUodkeNXb97ubrSWBZX0GXIjuRlC+KYA30jnWun5jVwN+Gdl4kEyPpYuKBHxQG8SHmJgVnErzFghB725uBqQgkd2p5Sdz5saHcP41fbEJfVFNuy922WZ1XMxTISASM0eGSJ+dGOz1m7duyMpYmXuxoBvCdfLl670MVb3Ppf7C3UqXqXr3CbVjDoXGa67wWk6EhiQmvhAgCVg6AzNL/HLFxsOyJJMaHcsg1IP8UCD10jeKm7e9o0XEWMOs6SW1nKXIRJ66KWPOGqhxvjht4WFMXLkoD0EeIiOYkL6tPKgyNbG7GYHckkI2Pup3TG4JbwgEEAwDIUgjUROvKOmldO7FKn6pbbLuumYyVUbCYE6DQ9I9a5smBFy09siTBKeTAaAeuo96deynHLZwlu0NWW2CQZEjMV0YHQiVkEH4gaRpkm6KdWnGdha3bz3ReYQgfKigkdSWkbkaEnqQOVHLmMi2zTICk/IbfTypX4rfd7TDwqQrRudDuN+g06b61rbxjmxbQkEuqEwCBlIVh7wVBPMydNqtaTJE6D/CbRFsTvEk+Z1NbYs+GpbGkeg+wVFidjUaf7lhCtiWlwo3J+2umYWzlshY5AR66ffXPuHYTPjUA5GT6CukXDooHNh9NfuqvKxL7AnEYF1z/F9woF2l4cl8BWnQHbzKn/1+tb8Z4gGxF1VYEhjpzldD9a0sWS2hMTrrSntx8yDu1QHXswkEZn38vPQ6a6wf6aZcBgxawwWM+UGNNSJJiB61RxGPw1tsjX1DbGNYPQkAhTPU6USXDC7bIFw5WUhShGxHxAjQ/wBqx48SXkVBqc62t8HE+B4gvjXYAsoDaHcIsAD2UAR0FPGIFlcqgSCAxVvFOaVMBj4tzIE+lL2N/R29nF5bj51ZS6uDlLHYyNSIJE9Z33oz3rCwDa8THwkb6iZEDXQjauTquJKi3TryOyO32qRMTikYhfELkBUCStsA+P8AYlgBpprEa0gcR40158zQCZJidTtJ/pCj+kedPl6zhXK27lq0JGZmAaGciMwjK6mZ2OvQmkrtPwlMPdC2mLKRrJDa/wALBVkERuAQZHnVmnzRflXZHnhLv0BffkEEbgyPUaiug4DtADjsZcJGVbWddv8AlFSB/UXbTzFc6mt7WIZQQDAYQ3mJDQfdQfarJRTJlKja9dLMWYyxJYnqSZJ+dXbWIxFidbiBlIMyJV1I28wZHsa04LgHvXlCqzAEM0clBE68ug843py4/wATexdL2Yti6qmBsx6Gdec6+9T5c/hyUUOx4t6bHvslxAYnB2bsyxUK/wDOnhafUjN6MKY7d7IoC6VzX9GvG/8AHewVCFwWKqIUuseJRyJWZA08K9Neh3AazduD21wS/rZmocTxDKCxMAAkk8gBJJ8orwLQDjXCHvwt1slkHW2h8Vw6RnePCu/hG/UUaXsCzlPafjn6xiXuAkrPhmdVGxAJ0n8xTp2A4j3lp0Y+NWzREeBlUKwH7ukaeXUUsfpBtKuLAUQO7QADaFlQAOUAAR5U84Hhlu5hsG6g271uzayXF0MFASjfvIZMqep2k1uOL3Wgb4oacPxgooXIDHM1lD1bTUAnmdvpJisqn7Hqj7lLtZrwxm01SyfLV7dJnYdVfGpDKoVLpJJjQ22X2+L6U/cTtI/DYugZDatFgZjTI33Um3uJ2bAVYCKdJVRl06xUeXUOHkSuxcrDnD7RRLdp7gKWlCg92JMemh0nU+5pjw3HLaWjldg20EQ0zGwkL1nWkBO11g6C56SrdY6edXxxJTABBJ5DUn2qNajJGO1ozcBO2eMtvipUguVhgsmGklRzOxH0q32zxIbEBRooEx5sSx+mX5UUtcYtIMxNtS3mAxj012pL4nxlLuKZg4IncyBoI50Mck5pKnx/JZpZKM/MWLN2CxG4E/IT91EuyroMUq7DJdSOpAuRHsooLaxCF3h1iImQBqDz9Kauy2BQJ3roudmLKxAzZSBoCdRrJ96N5Hii2UaycXFUzbtpjslpUWQbhMn+FRqJ8yV9gaj7JM7WRJkBgFnkpaY9Jk+5qPtFwIX7oa45IAhEGw3mTPvtyph4RgBatooEQRHy2qnS5Kwqzmx5Yw2aixLaGpEuR71Vx9zwnzoYu5jWzXsdhc117nTQeppsa5N1F/dQsfVjlH2NQngeH7tUtj4m/wAR/IRAHzj5GrWBxINy9cOwbKP5bQj/AMs9Wy55FPs5vjON21xWIYDK7PcUM/itz3k5mVRmA03UmJ2o3wnFXWUm8gRgToDIgQQZkj3kgxOxrn1+6WYtzYkn33p84JbDYS2NptgaeYg/Wa5/6kv24y+dHkxUxGEXvXIYZSzEeF9iSf3aZP8Ajj2cDbW0C1yCojfw6sVBHxQRAPWYMQU48KxdtygwzNH7S6gjqGiDRu5wu9bwIdrfjVmuFQAxVGWDIIgnwgkRpHkYHPLHUVGX8h4Xc1u6BXDeNTiXe8WzXABLGTIOgk+RgDQaDrR/hHYu4bj4mz47TNIGbKwYMGJCnwtGok6idOo57exRua8/SNvp5V0PsJ+kmVTC3FS3kWFckhTl3zHcNznWddqyGJyk+Tp55qEU4oi7T9nGud5cS3cDjmZiYkiToOXT3mgHFuywHCxdOZsSh726Z8KWmIRLZk7yQwgftNyAp54pxsMSTkKct4M65jIBPIARr8qHXnLhu8ANuCSrFQpgGSVzAjTnlJ6CgxyUZ7Y8i5xc47pcHGqynDtf2ftC0uIw6BEMBlDZl8WzLqdJ00MGVMDWk+unCamrRzZwcHTGbsHetrefvLq2yyhVkaklgfC2ykZRr50wdrMPCqwWSpjp8/wqj+jbhmGOe9irRdQ620JIyZjqSR5CCW1CjlJBHQ7qYXEh8qW8ieEzqrMNwG36azXK1coRyptlmDI1j21wcv4LxwYXFJdZRmRwTr4mV5RlHLRGaupL21V7rWe7KkAHOSIJhSRljT4tDJ22rjnGsGqYxrdpiy94As6kFiPCZ3IJiecU6vw5kD3rzsGYLbTu8qszKlsXHJKsqKJ6akiBGtVuHl4fa4JpzcpDZa7SFr9yzkjKshpnUZZ0jT4tPSq3FuOG21sMoIdoMGIAy67GT4vLbz0CJZu3Cbtu3dQnQ3SQUiACSe7UDQTMjyHKqXFLNwqA2Jw951diCb1sQpCCPDvBUnYbjzoFujkXPFfyC/mCv0m2QuIRgN7f1Un7ivyp6wQg4WygYsttWIBgKi2wgZ+upj2brSB26LP3DOQzMjBisFcwjYjQ+um2wro1viK2xIXNcyBSRE6clmANSabjytK5fMJ0Fxgz0J9KyqH/AOVJZARwQ2VWIiYzqHAJBiYYbVlUWzxD2keOE3D+7ZtH5G3XOMJjM9tSVtmRubVpjoSNSyEn3NdgtYVHsBGAZHtqCpEggqND1rjd7hGLBhEtAdA0ge51pTlFSTkA3QT4P2ct40XrbKqOoUo1tESM2YeJVADAkL59CNaTrWOVVhQdRHQ6xz35RFP3ZjvcKzuxQsygQASBBmdd+lC8V2Z1Y2sigxAjUdR56elJyZ8blwzU0Kves51hAeZnKNvuI2FWbfCJgE57hjwgiTzIAiTAppwHZ1QZuQ45KBAHLTXoB79aNYHhiWlhVCgDfnsNSfOB8qmyaxR4ia3H6gLA9lfELjKiKvJl8wQYPORzpgxPEUERJ9BoB66fStMbcOURJJ0TQiJ/bbpvoPPqak4Vgrckv4uWu56nyE8qfh0zyR35vwBKW5nvDbRuOXaQi6AfeaMC7maRsNvxqG66gBE0FTYcqupIAp7SSpL6GpBOyPpUN64syx8K6n7hVfF8bRVMH3Og+tCeGYg4u8FEm0p8Tcif3Qdj/cVuHG27kHQ48PxBt2bmIfQsC4B3ygeBfca+rUOx+L7jhzk/EbZH9VwwfqxNS9pMR/lWB/zGk/yqR98fKgX6QsVFq1aB+I5j6KIH1b6VTJ8fUERl1p+7Of8A6tr+QUhM4BFPvZwf/Gtfy/ea5/6gv2l9QWXbnEbdlDdu5ioIWAJJZpidRpoSfYc6hP6RrA27z2tJ/wDaou0FhWw9yR8ILDfcAwfqfnSGbnITPqfxoNBGDxNtc2EmCON2raYi53Kt3TMWthoEA65dJ+EmN9gKLcC4VbRe/cS2uWdhGkgdZB1oNxDGl7mUahTA8zz/AA/3o32ot/q2GVHM3GCqqjZVUDO/mS2g5eI7kaFlxym2odHTx5FGC3hzE4dgqvdAUH4QzCZPMrqZ8iOfU1FieN9wrZu7lR8JdATqPhXMSd50nTpsEh7juB3jM0DmZieevpVfErOYkknmfvJpMcUE0jHmlTYe7PdrrQD2MQgaw7NGpUBWM5TGwkyDOn2S8V/R0Wl8E/erv3bEC4s8gdFf6H1pG2NGuB9qruHIAOZOhO38p5em1Vzxzj5sX49yOOSM/Lk/I+4LhbJgsPbZGVVWWU+Em65LMWG+mYL/AE1UFnLpbJKTIGfKo5nxDxHUctPPlUq4y7iyiw4RgCf3sp1IHIaH8YFbJhf8fuwrBdSfikZdvFmMawNvSK4rktz3Pnui64QikukB34VYONw/dzmN1WYSSGCHOzAGSAAp8qcsRdyoGAUslvF3EzKGAdLdtg2UiDqOYryzYVPgRVkQSqgE+pGp95rbEOSgSBFuxjAWnVu8tOQAI5HqafptRHJkSvpVyc3NJSnaVHL+IcUu32zXrj3G6sxb5Tt7VXV4r0rWC3XZ4EGzjN68uWvKtsT2hxiytx210MgazrowAnrvW2HQl0AMEsAD0JIANMlnso0lWuDu5PwTqOehEAkeRqbPmhj+MONerLOKxebuz1sYfcyf8i3z5+tZV29wtDl1YZURBpyRFQc+i15U/wDcMXuetDrh+MW7di3Jn/DQafyjWkzPV0W5qbuhlINIyZnk7Fudg7J7noNT8hV3C4NWHiLKemTN8zmEVHb4SgmF5knVtfrWzYFY0H1P41sMmnSqSbYN+5Zt8M10af6eXpMVvirICsoIbwnbr00JB9jVBcIq7D6n76sI9TZp4nTxx6N3Gj4lHtOhYKTsdZDDVTHkQNPWqGqjUA/ymftiiZwAuGToeZ/Ec/tqri+GhTqCvnBj2ruabVxzLy38wiOxiC8ZELTtqB/epLti7+0wt+glj7n8KHHENYYMokE8jEE6bjr+d6u/rF4jS1lJ/anOY/PnVW1dsNM3t8Gt/HdJjkWOZj/KDIHt9KM8C4/bW6tlEC2ipUHqw9NN9/XWg+C4cX8V0Ow5l9B6Zfxo8CpALQET4eQHmBWWm6QR47tfxm3wxb56AEyfck/OhHbO4HwwvDY3wqH+ALdA9iFU1tj+1JbMljbZrnIeU8z6UJ7W4krw6zk1Fu7lIPRk8J338BH9VNnGkmxbkLxea6L2ZacNb9D/AOTVxxeNuOQNdP7H8SZsHbJABlhptAY1y/1KS8L7mWXu03G1s2zaKkm7Pi00UAAga7k/fSTcxtlQTleQCRJESNRVj9IfFHD2oUZQp8Xmdx/2g+9KDcRZ/CYgkT6aU3SteAq9go8ySLXDCVeQYYeIHTQg7jzqHi4ZiXdizHckkn8/jWytldTyGlWLy5gfOpnNpnd8NSg41yj0kZZEbT/ahV4kn6RRTgSr3wtXdQ3wmSII9+f2xTjxDha2VcWLYl08JG8wRJJ1j8BQ71jlXuT+E5r2OV3NzVvg+BN68lsEDMdSdgBqZ0/M1mMwZGsbbjpy/PqKOdgMNmvs37q/U6/+tWZcqhhc/Y5/hNT2secLgSqjMpXxM0HokkexOTyMVeUMLjlRLK2YA81OhQ+RB9pB5CtcCClhADHgjT+IgmrYfMzSxOg5nmPWvkJ5lus6NEWJXLO4G46xykfT1mq+PuJZs949weJHULlJ/wAxGQTG28zEcudR4+/lRZMTmTadQQZ9fEfl5Us9or79yRkzKIIbYgTJzDmPMRXS0MYOdz+xysi2zaAZt2/+of8AQfxr0Lb/AH29k/E0MOPIkFYI01++tTxM8hX0HPsCqClru1YNLmCDGVeRn96mzhHH1utlyspidwRpE+Y38659/wATPQUa7J8QY4pB4QCCDJiR0XzPSotZi8TG3JdI9wPZuisqUYVj+zWV8rwFTLlux9tYbYmpA0n3rG0qlzk3yLo1WKjNuakFRXE10rYM9I0uJpUAEVO6+Go9KagD1AGIzzHkSPTY0aw794pQmSBKyZY9VkzI5iddx0gKLXn7VKt4qfz86owZcmGSa6NUi3dwA5oOuw/PvQ44Wy5K52mJjMwHTnofap7/ABct4Xcx9vqedUv1y0GksGIneTyjkZiOnSut/cVatMJNe5SxfDntvmw5LRqQB069RRZXtYm2P1q1eQj/AKbEodtSo8X0I135CdMaGSFgDovhHvzPuTVDGcQW2PEQOmsH2HOlZP1WV1CNv5hOXBmN4db8IsBlUTo50jyXlS5xfguJueHMrWwZCgwJ2mDzgkT60SPaW3O/2z9lWLHFLb7NP5+dTZddq+3Hj6C7QBwnYBP+Y52GiwNeepmmvA4JbSBEEKNhWyXBEg14CSelc3JqMuXib+wRriuHpdUh1DCdiJ66/bSz2stYWzZKJat98+UggaqoYEtvAmCsDqelNUaRXOe1OHuJePe65iSGGxBJj0I2j0qrRNynTfXoPwRi3bBzPqQfWprN6InaqLPt5VYtXBFdSUTr452yxiE0DqYZTIPmNRB/O1P3DcUL1hLyfGviI8wIZftFImFI9qN9mMU1q8FUZkcgFdoJ0BHLXb5dKRNblQ6qe/8AJW7VYZFxBZGzAgZwAQFLAECTo0qVJjYmr/YDBAC9rrmj2yiPtNS8f4S9q8e80t3YOYDMQAMpXpplB0/eGtVOx2MKXrtskQwMHlmU6H5TQ6pSeGUV7Ij4nz9R0sf5foI+QqH9Yi6nIMMv0kVvgbwK3B0j6j+1UeIA93buAfC4H1H4183GPncX/wC4Cs3466i0S2yup08wR9poA2OWBkmRuPyfKna1bHektGWJMiR4TznqCaG37d86Z7EHYFdfs5VfpmnDkmnp/EladCVjMPYvMFKFXM/CVBgAliczBdI5nXYVtY7E23VWW6Sp1BA3HvqOe40o92twF5rVvPZtvZRczG2EzgxEr4cwEwTA10nrSbwjil62wFi4WE/5TaT/ACgmNfLXXnvXZxqcsN45U/z/AMIsmPY6Cd7sdaQ+J3+n4Vb4Xw+xYcMLZcjUZjMbcoii4xOdQ2XLIBII1HkfSPoKr9yORG/OoHqMsltm2LaaLx7TNytn8+1ZQ4Wej1lTeHj9gt0hqtedZdfXzoaMblY5ttagfiWsimLTycrQtzVBq3ciYqG+8aiqCcXGleXuJAjypkcMvUFyXoXO8nSajuuBQk8QY7E/fVhMHiH+CzcI5HKR79Kojp2Dyze/jwOfyqjf4wcu8fePP6fKrF7sxi+di7HkM32TQe9g2kqwKnoQQfkdaqjiS7MaZrd4iTOmgk/n5fWht3GueewiKJtwwxqR6VTv8MbkIFPioIw0s8WddifLT7ajbGM58ZLExE1n6j1rUCNKJRhdpGloLMifuqresQd/epFuf2rBbLb7VnXZ43w+MdP2zlJPOfem3AXlYaPmPmfupMuJB8uXuKIYDF5YMajaptRhU42jU6HGPY1DjMKtxCrqGBHP86V5g8bnGpBbpUxaa4zTixl+xzTi3DO6uNbJ28SE81PI+Yg0PW5rpXRePYDPbY5FZhET5Gue4oGZyqPIA/j+YruafJ4sS2GopIkDN+yD7RV/AYh0IfTMpzKPNddfIc6ApdYbGp2V7ZGeRtvEidfWnvFyUf1ap1Ye41xY3HzlyzwAJ1MRuxOwmYQR1PKQH62ZMHSd/tqJ3Ukk9Z/M1q14cqasa9SOWV1S4C/Du1N+yWyvmDCCH8Xod5nU8+dWMP2vuhYbxSSdyNzO21L1q6AZI0re5fXkD86CWnxt8xQEMk4dMZ37Z4hhDBW+Y28hUGG43duMc1wLqAAFB39aX1xsbCtP1ozI0O9YtLjS4ikG82RqrOjX+B3P2cQzggaGI2A5COX53objOxzM2YwrfwjSZ3qlwftA4tEZpYERImrWI7Q3XVUNz4o2AHPQFl3/AL1za1EJUmvwEoOStsNWw2QKxJIUAt1PWst4bfSTRLs/wLEXRba6oRAdS853UE6gDWTyLeutNdjglpT8OY+f3DapfAyOXoecEIlzBOTIJA6ZQfrWU/3L9pTBa0CORZQflNZTf6WfuvwDtiIWLPiP55mqZPhr2sqrH8KIJdmi7VsdvnWVla+wR47G2FGHDhRnzMM0CfnvTNZFZWVbj6L4dFkGh/abDq+Cvl1ViiEqWAJU9VJ2PmKysrZ9Gvo5NPh9q8uHQ1lZSPUiKY/GqVrc1lZTI+ph5d2qa3WVlY+jxreP2VuvL0rKysfRowcK3HpRc71lZXE1PxhxI8R8Nc140IuvHX7zXlZVmg9QkUsAJuLPUfbV7ix/+UfQf+IrKyuhP4/sy3F/j+6NOMqMg05ke3SgprKynYfgBzfGeV7WVlPEmVhNZWVh4s8h7fZXUf0T4dWLMyqWW2SCQCQc8SDuDGlZWVHl6HwOhE0p/pGxbpYTI7LmeDlJEjoY3Fe1lBh+JHmc1NZWVlXiz//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irg-2009.freevar.com/IRG/Nuestras_Creencias/FinDelPeca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56555"/>
            <a:ext cx="3410744" cy="307951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1.gstatic.com/images?q=tbn:ANd9GcRlmKvBos5f8w9_VCDSy6D6Dmm3hvTrf5rcGiHC7xNmEUTWQS1Xp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4149080"/>
            <a:ext cx="2286000" cy="200025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5.as.com/recorte/20091114dasdaiftb_5/XLCO/Ies/Deportivo_queda_coj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1800" y="4149080"/>
            <a:ext cx="2029173" cy="2000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1672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nodeType="clickEffect">
                                  <p:stCondLst>
                                    <p:cond delay="0"/>
                                  </p:stCondLst>
                                  <p:childTnLst>
                                    <p:set>
                                      <p:cBhvr>
                                        <p:cTn id="22" dur="1" fill="hold">
                                          <p:stCondLst>
                                            <p:cond delay="0"/>
                                          </p:stCondLst>
                                        </p:cTn>
                                        <p:tgtEl>
                                          <p:spTgt spid="1030"/>
                                        </p:tgtEl>
                                        <p:attrNameLst>
                                          <p:attrName>style.visibility</p:attrName>
                                        </p:attrNameLst>
                                      </p:cBhvr>
                                      <p:to>
                                        <p:strVal val="visible"/>
                                      </p:to>
                                    </p:set>
                                    <p:animEffect transition="in" filter="wipe(down)">
                                      <p:cBhvr>
                                        <p:cTn id="23" dur="580">
                                          <p:stCondLst>
                                            <p:cond delay="0"/>
                                          </p:stCondLst>
                                        </p:cTn>
                                        <p:tgtEl>
                                          <p:spTgt spid="1030"/>
                                        </p:tgtEl>
                                      </p:cBhvr>
                                    </p:animEffect>
                                    <p:anim calcmode="lin" valueType="num">
                                      <p:cBhvr>
                                        <p:cTn id="24" dur="1822" tmFilter="0,0; 0.14,0.36; 0.43,0.73; 0.71,0.91; 1.0,1.0">
                                          <p:stCondLst>
                                            <p:cond delay="0"/>
                                          </p:stCondLst>
                                        </p:cTn>
                                        <p:tgtEl>
                                          <p:spTgt spid="1030"/>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30"/>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30"/>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30"/>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30"/>
                                        </p:tgtEl>
                                        <p:attrNameLst>
                                          <p:attrName>ppt_y</p:attrName>
                                        </p:attrNameLst>
                                      </p:cBhvr>
                                      <p:tavLst>
                                        <p:tav tm="0" fmla="#ppt_y-sin(pi*$)/81">
                                          <p:val>
                                            <p:fltVal val="0"/>
                                          </p:val>
                                        </p:tav>
                                        <p:tav tm="100000">
                                          <p:val>
                                            <p:fltVal val="1"/>
                                          </p:val>
                                        </p:tav>
                                      </p:tavLst>
                                    </p:anim>
                                    <p:animScale>
                                      <p:cBhvr>
                                        <p:cTn id="29" dur="26">
                                          <p:stCondLst>
                                            <p:cond delay="650"/>
                                          </p:stCondLst>
                                        </p:cTn>
                                        <p:tgtEl>
                                          <p:spTgt spid="1030"/>
                                        </p:tgtEl>
                                      </p:cBhvr>
                                      <p:to x="100000" y="60000"/>
                                    </p:animScale>
                                    <p:animScale>
                                      <p:cBhvr>
                                        <p:cTn id="30" dur="166" decel="50000">
                                          <p:stCondLst>
                                            <p:cond delay="676"/>
                                          </p:stCondLst>
                                        </p:cTn>
                                        <p:tgtEl>
                                          <p:spTgt spid="1030"/>
                                        </p:tgtEl>
                                      </p:cBhvr>
                                      <p:to x="100000" y="100000"/>
                                    </p:animScale>
                                    <p:animScale>
                                      <p:cBhvr>
                                        <p:cTn id="31" dur="26">
                                          <p:stCondLst>
                                            <p:cond delay="1312"/>
                                          </p:stCondLst>
                                        </p:cTn>
                                        <p:tgtEl>
                                          <p:spTgt spid="1030"/>
                                        </p:tgtEl>
                                      </p:cBhvr>
                                      <p:to x="100000" y="80000"/>
                                    </p:animScale>
                                    <p:animScale>
                                      <p:cBhvr>
                                        <p:cTn id="32" dur="166" decel="50000">
                                          <p:stCondLst>
                                            <p:cond delay="1338"/>
                                          </p:stCondLst>
                                        </p:cTn>
                                        <p:tgtEl>
                                          <p:spTgt spid="1030"/>
                                        </p:tgtEl>
                                      </p:cBhvr>
                                      <p:to x="100000" y="100000"/>
                                    </p:animScale>
                                    <p:animScale>
                                      <p:cBhvr>
                                        <p:cTn id="33" dur="26">
                                          <p:stCondLst>
                                            <p:cond delay="1642"/>
                                          </p:stCondLst>
                                        </p:cTn>
                                        <p:tgtEl>
                                          <p:spTgt spid="1030"/>
                                        </p:tgtEl>
                                      </p:cBhvr>
                                      <p:to x="100000" y="90000"/>
                                    </p:animScale>
                                    <p:animScale>
                                      <p:cBhvr>
                                        <p:cTn id="34" dur="166" decel="50000">
                                          <p:stCondLst>
                                            <p:cond delay="1668"/>
                                          </p:stCondLst>
                                        </p:cTn>
                                        <p:tgtEl>
                                          <p:spTgt spid="1030"/>
                                        </p:tgtEl>
                                      </p:cBhvr>
                                      <p:to x="100000" y="100000"/>
                                    </p:animScale>
                                    <p:animScale>
                                      <p:cBhvr>
                                        <p:cTn id="35" dur="26">
                                          <p:stCondLst>
                                            <p:cond delay="1808"/>
                                          </p:stCondLst>
                                        </p:cTn>
                                        <p:tgtEl>
                                          <p:spTgt spid="1030"/>
                                        </p:tgtEl>
                                      </p:cBhvr>
                                      <p:to x="100000" y="95000"/>
                                    </p:animScale>
                                    <p:animScale>
                                      <p:cBhvr>
                                        <p:cTn id="36" dur="166" decel="50000">
                                          <p:stCondLst>
                                            <p:cond delay="1834"/>
                                          </p:stCondLst>
                                        </p:cTn>
                                        <p:tgtEl>
                                          <p:spTgt spid="1030"/>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nodeType="clickEffect">
                                  <p:stCondLst>
                                    <p:cond delay="0"/>
                                  </p:stCondLst>
                                  <p:childTnLst>
                                    <p:set>
                                      <p:cBhvr>
                                        <p:cTn id="40" dur="1" fill="hold">
                                          <p:stCondLst>
                                            <p:cond delay="0"/>
                                          </p:stCondLst>
                                        </p:cTn>
                                        <p:tgtEl>
                                          <p:spTgt spid="1032"/>
                                        </p:tgtEl>
                                        <p:attrNameLst>
                                          <p:attrName>style.visibility</p:attrName>
                                        </p:attrNameLst>
                                      </p:cBhvr>
                                      <p:to>
                                        <p:strVal val="visible"/>
                                      </p:to>
                                    </p:set>
                                    <p:animEffect transition="in" filter="wipe(down)">
                                      <p:cBhvr>
                                        <p:cTn id="41" dur="580">
                                          <p:stCondLst>
                                            <p:cond delay="0"/>
                                          </p:stCondLst>
                                        </p:cTn>
                                        <p:tgtEl>
                                          <p:spTgt spid="1032"/>
                                        </p:tgtEl>
                                      </p:cBhvr>
                                    </p:animEffect>
                                    <p:anim calcmode="lin" valueType="num">
                                      <p:cBhvr>
                                        <p:cTn id="42" dur="1822" tmFilter="0,0; 0.14,0.36; 0.43,0.73; 0.71,0.91; 1.0,1.0">
                                          <p:stCondLst>
                                            <p:cond delay="0"/>
                                          </p:stCondLst>
                                        </p:cTn>
                                        <p:tgtEl>
                                          <p:spTgt spid="1032"/>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1032"/>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1032"/>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1032"/>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1032"/>
                                        </p:tgtEl>
                                        <p:attrNameLst>
                                          <p:attrName>ppt_y</p:attrName>
                                        </p:attrNameLst>
                                      </p:cBhvr>
                                      <p:tavLst>
                                        <p:tav tm="0" fmla="#ppt_y-sin(pi*$)/81">
                                          <p:val>
                                            <p:fltVal val="0"/>
                                          </p:val>
                                        </p:tav>
                                        <p:tav tm="100000">
                                          <p:val>
                                            <p:fltVal val="1"/>
                                          </p:val>
                                        </p:tav>
                                      </p:tavLst>
                                    </p:anim>
                                    <p:animScale>
                                      <p:cBhvr>
                                        <p:cTn id="47" dur="26">
                                          <p:stCondLst>
                                            <p:cond delay="650"/>
                                          </p:stCondLst>
                                        </p:cTn>
                                        <p:tgtEl>
                                          <p:spTgt spid="1032"/>
                                        </p:tgtEl>
                                      </p:cBhvr>
                                      <p:to x="100000" y="60000"/>
                                    </p:animScale>
                                    <p:animScale>
                                      <p:cBhvr>
                                        <p:cTn id="48" dur="166" decel="50000">
                                          <p:stCondLst>
                                            <p:cond delay="676"/>
                                          </p:stCondLst>
                                        </p:cTn>
                                        <p:tgtEl>
                                          <p:spTgt spid="1032"/>
                                        </p:tgtEl>
                                      </p:cBhvr>
                                      <p:to x="100000" y="100000"/>
                                    </p:animScale>
                                    <p:animScale>
                                      <p:cBhvr>
                                        <p:cTn id="49" dur="26">
                                          <p:stCondLst>
                                            <p:cond delay="1312"/>
                                          </p:stCondLst>
                                        </p:cTn>
                                        <p:tgtEl>
                                          <p:spTgt spid="1032"/>
                                        </p:tgtEl>
                                      </p:cBhvr>
                                      <p:to x="100000" y="80000"/>
                                    </p:animScale>
                                    <p:animScale>
                                      <p:cBhvr>
                                        <p:cTn id="50" dur="166" decel="50000">
                                          <p:stCondLst>
                                            <p:cond delay="1338"/>
                                          </p:stCondLst>
                                        </p:cTn>
                                        <p:tgtEl>
                                          <p:spTgt spid="1032"/>
                                        </p:tgtEl>
                                      </p:cBhvr>
                                      <p:to x="100000" y="100000"/>
                                    </p:animScale>
                                    <p:animScale>
                                      <p:cBhvr>
                                        <p:cTn id="51" dur="26">
                                          <p:stCondLst>
                                            <p:cond delay="1642"/>
                                          </p:stCondLst>
                                        </p:cTn>
                                        <p:tgtEl>
                                          <p:spTgt spid="1032"/>
                                        </p:tgtEl>
                                      </p:cBhvr>
                                      <p:to x="100000" y="90000"/>
                                    </p:animScale>
                                    <p:animScale>
                                      <p:cBhvr>
                                        <p:cTn id="52" dur="166" decel="50000">
                                          <p:stCondLst>
                                            <p:cond delay="1668"/>
                                          </p:stCondLst>
                                        </p:cTn>
                                        <p:tgtEl>
                                          <p:spTgt spid="1032"/>
                                        </p:tgtEl>
                                      </p:cBhvr>
                                      <p:to x="100000" y="100000"/>
                                    </p:animScale>
                                    <p:animScale>
                                      <p:cBhvr>
                                        <p:cTn id="53" dur="26">
                                          <p:stCondLst>
                                            <p:cond delay="1808"/>
                                          </p:stCondLst>
                                        </p:cTn>
                                        <p:tgtEl>
                                          <p:spTgt spid="1032"/>
                                        </p:tgtEl>
                                      </p:cBhvr>
                                      <p:to x="100000" y="95000"/>
                                    </p:animScale>
                                    <p:animScale>
                                      <p:cBhvr>
                                        <p:cTn id="54" dur="166" decel="50000">
                                          <p:stCondLst>
                                            <p:cond delay="1834"/>
                                          </p:stCondLst>
                                        </p:cTn>
                                        <p:tgtEl>
                                          <p:spTgt spid="103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800" dirty="0" smtClean="0"/>
              <a:t>Algunos basados en </a:t>
            </a:r>
            <a:r>
              <a:rPr lang="es-CO" sz="2800" dirty="0" smtClean="0">
                <a:solidFill>
                  <a:srgbClr val="FF0000"/>
                </a:solidFill>
              </a:rPr>
              <a:t>1Ped.3:18-20 </a:t>
            </a:r>
            <a:r>
              <a:rPr lang="es-CO" sz="2800" dirty="0" smtClean="0"/>
              <a:t>argumentan que una persona después de muerta puede arrepentirse, ¿es esto cierto?</a:t>
            </a:r>
            <a:endParaRPr lang="es-CO" sz="2800" dirty="0"/>
          </a:p>
        </p:txBody>
      </p:sp>
      <p:sp>
        <p:nvSpPr>
          <p:cNvPr id="3" name="2 Marcador de contenido"/>
          <p:cNvSpPr>
            <a:spLocks noGrp="1"/>
          </p:cNvSpPr>
          <p:nvPr>
            <p:ph idx="1"/>
          </p:nvPr>
        </p:nvSpPr>
        <p:spPr>
          <a:xfrm>
            <a:off x="457200" y="1600201"/>
            <a:ext cx="8229600" cy="2044824"/>
          </a:xfrm>
        </p:spPr>
        <p:txBody>
          <a:bodyPr>
            <a:normAutofit fontScale="92500" lnSpcReduction="20000"/>
          </a:bodyPr>
          <a:lstStyle/>
          <a:p>
            <a:pPr marL="0" indent="0">
              <a:buNone/>
            </a:pPr>
            <a:r>
              <a:rPr lang="es-CO" dirty="0" smtClean="0"/>
              <a:t>1Pedro 3:18-20,  </a:t>
            </a:r>
            <a:r>
              <a:rPr lang="es-CO" dirty="0"/>
              <a:t>Porque también el Cristo padeció una vez por los pecados, el justo por los injustos, para llevarnos a Dios, siendo a la verdad muerto en la carne, </a:t>
            </a:r>
            <a:r>
              <a:rPr lang="es-CO" i="1" u="sng" dirty="0"/>
              <a:t>pero vivificado en espíritu</a:t>
            </a:r>
            <a:r>
              <a:rPr lang="es-CO" i="1" u="sng" dirty="0" smtClean="0"/>
              <a:t>; </a:t>
            </a:r>
            <a:r>
              <a:rPr lang="es-CO" b="1" i="1" u="sng" baseline="30000" dirty="0" smtClean="0"/>
              <a:t>19 </a:t>
            </a:r>
            <a:r>
              <a:rPr lang="es-CO" i="1" u="sng" dirty="0"/>
              <a:t>en el cual también fue y predicó a los espíritus encarcelados</a:t>
            </a:r>
            <a:r>
              <a:rPr lang="es-CO" i="1" u="sng" dirty="0" smtClean="0"/>
              <a:t>,</a:t>
            </a:r>
            <a:endParaRPr lang="es-CO" i="1" u="sng" dirty="0"/>
          </a:p>
        </p:txBody>
      </p:sp>
      <p:sp>
        <p:nvSpPr>
          <p:cNvPr id="4" name="3 Rectángulo"/>
          <p:cNvSpPr/>
          <p:nvPr/>
        </p:nvSpPr>
        <p:spPr>
          <a:xfrm>
            <a:off x="0" y="3749457"/>
            <a:ext cx="5652120" cy="3108543"/>
          </a:xfrm>
          <a:prstGeom prst="rect">
            <a:avLst/>
          </a:prstGeom>
        </p:spPr>
        <p:txBody>
          <a:bodyPr wrap="square">
            <a:spAutoFit/>
          </a:bodyPr>
          <a:lstStyle/>
          <a:p>
            <a:r>
              <a:rPr lang="es-CO" sz="2800" b="1" baseline="30000" dirty="0"/>
              <a:t>20 </a:t>
            </a:r>
            <a:r>
              <a:rPr lang="es-CO" sz="2800" dirty="0"/>
              <a:t>los cuales en el tiempo pasado fueron desobedientes, cuando una vez se esperaba la paciencia de Dios en los días de Noé, cuando se aparejaba el arca; en la cual pocas, es a saber, ocho personas fueron salvas por agua.</a:t>
            </a:r>
          </a:p>
        </p:txBody>
      </p:sp>
      <p:pic>
        <p:nvPicPr>
          <p:cNvPr id="1026" name="Picture 2" descr="http://www.buenanueva.net/biblia/imag_leccion3/el-diluvi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9632" y="3727361"/>
            <a:ext cx="3052564" cy="304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7717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wipe(down)">
                                      <p:cBhvr>
                                        <p:cTn id="21" dur="580">
                                          <p:stCondLst>
                                            <p:cond delay="0"/>
                                          </p:stCondLst>
                                        </p:cTn>
                                        <p:tgtEl>
                                          <p:spTgt spid="1026"/>
                                        </p:tgtEl>
                                      </p:cBhvr>
                                    </p:animEffect>
                                    <p:anim calcmode="lin" valueType="num">
                                      <p:cBhvr>
                                        <p:cTn id="22"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7" dur="26">
                                          <p:stCondLst>
                                            <p:cond delay="650"/>
                                          </p:stCondLst>
                                        </p:cTn>
                                        <p:tgtEl>
                                          <p:spTgt spid="1026"/>
                                        </p:tgtEl>
                                      </p:cBhvr>
                                      <p:to x="100000" y="60000"/>
                                    </p:animScale>
                                    <p:animScale>
                                      <p:cBhvr>
                                        <p:cTn id="28" dur="166" decel="50000">
                                          <p:stCondLst>
                                            <p:cond delay="676"/>
                                          </p:stCondLst>
                                        </p:cTn>
                                        <p:tgtEl>
                                          <p:spTgt spid="1026"/>
                                        </p:tgtEl>
                                      </p:cBhvr>
                                      <p:to x="100000" y="100000"/>
                                    </p:animScale>
                                    <p:animScale>
                                      <p:cBhvr>
                                        <p:cTn id="29" dur="26">
                                          <p:stCondLst>
                                            <p:cond delay="1312"/>
                                          </p:stCondLst>
                                        </p:cTn>
                                        <p:tgtEl>
                                          <p:spTgt spid="1026"/>
                                        </p:tgtEl>
                                      </p:cBhvr>
                                      <p:to x="100000" y="80000"/>
                                    </p:animScale>
                                    <p:animScale>
                                      <p:cBhvr>
                                        <p:cTn id="30" dur="166" decel="50000">
                                          <p:stCondLst>
                                            <p:cond delay="1338"/>
                                          </p:stCondLst>
                                        </p:cTn>
                                        <p:tgtEl>
                                          <p:spTgt spid="1026"/>
                                        </p:tgtEl>
                                      </p:cBhvr>
                                      <p:to x="100000" y="100000"/>
                                    </p:animScale>
                                    <p:animScale>
                                      <p:cBhvr>
                                        <p:cTn id="31" dur="26">
                                          <p:stCondLst>
                                            <p:cond delay="1642"/>
                                          </p:stCondLst>
                                        </p:cTn>
                                        <p:tgtEl>
                                          <p:spTgt spid="1026"/>
                                        </p:tgtEl>
                                      </p:cBhvr>
                                      <p:to x="100000" y="90000"/>
                                    </p:animScale>
                                    <p:animScale>
                                      <p:cBhvr>
                                        <p:cTn id="32" dur="166" decel="50000">
                                          <p:stCondLst>
                                            <p:cond delay="1668"/>
                                          </p:stCondLst>
                                        </p:cTn>
                                        <p:tgtEl>
                                          <p:spTgt spid="1026"/>
                                        </p:tgtEl>
                                      </p:cBhvr>
                                      <p:to x="100000" y="100000"/>
                                    </p:animScale>
                                    <p:animScale>
                                      <p:cBhvr>
                                        <p:cTn id="33" dur="26">
                                          <p:stCondLst>
                                            <p:cond delay="1808"/>
                                          </p:stCondLst>
                                        </p:cTn>
                                        <p:tgtEl>
                                          <p:spTgt spid="1026"/>
                                        </p:tgtEl>
                                      </p:cBhvr>
                                      <p:to x="100000" y="95000"/>
                                    </p:animScale>
                                    <p:animScale>
                                      <p:cBhvr>
                                        <p:cTn id="34" dur="166" decel="50000">
                                          <p:stCondLst>
                                            <p:cond delay="1834"/>
                                          </p:stCondLst>
                                        </p:cTn>
                                        <p:tgtEl>
                                          <p:spTgt spid="1026"/>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1000" fill="hold"/>
                                        <p:tgtEl>
                                          <p:spTgt spid="4"/>
                                        </p:tgtEl>
                                        <p:attrNameLst>
                                          <p:attrName>ppt_w</p:attrName>
                                        </p:attrNameLst>
                                      </p:cBhvr>
                                      <p:tavLst>
                                        <p:tav tm="0">
                                          <p:val>
                                            <p:fltVal val="0"/>
                                          </p:val>
                                        </p:tav>
                                        <p:tav tm="100000">
                                          <p:val>
                                            <p:strVal val="#ppt_w"/>
                                          </p:val>
                                        </p:tav>
                                      </p:tavLst>
                                    </p:anim>
                                    <p:anim calcmode="lin" valueType="num">
                                      <p:cBhvr>
                                        <p:cTn id="40" dur="1000" fill="hold"/>
                                        <p:tgtEl>
                                          <p:spTgt spid="4"/>
                                        </p:tgtEl>
                                        <p:attrNameLst>
                                          <p:attrName>ppt_h</p:attrName>
                                        </p:attrNameLst>
                                      </p:cBhvr>
                                      <p:tavLst>
                                        <p:tav tm="0">
                                          <p:val>
                                            <p:fltVal val="0"/>
                                          </p:val>
                                        </p:tav>
                                        <p:tav tm="100000">
                                          <p:val>
                                            <p:strVal val="#ppt_h"/>
                                          </p:val>
                                        </p:tav>
                                      </p:tavLst>
                                    </p:anim>
                                    <p:anim calcmode="lin" valueType="num">
                                      <p:cBhvr>
                                        <p:cTn id="41" dur="1000" fill="hold"/>
                                        <p:tgtEl>
                                          <p:spTgt spid="4"/>
                                        </p:tgtEl>
                                        <p:attrNameLst>
                                          <p:attrName>style.rotation</p:attrName>
                                        </p:attrNameLst>
                                      </p:cBhvr>
                                      <p:tavLst>
                                        <p:tav tm="0">
                                          <p:val>
                                            <p:fltVal val="90"/>
                                          </p:val>
                                        </p:tav>
                                        <p:tav tm="100000">
                                          <p:val>
                                            <p:fltVal val="0"/>
                                          </p:val>
                                        </p:tav>
                                      </p:tavLst>
                                    </p:anim>
                                    <p:animEffect transition="in" filter="fade">
                                      <p:cBhvr>
                                        <p:cTn id="4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7975" y="332656"/>
            <a:ext cx="8613859" cy="3960440"/>
          </a:xfrm>
          <a:blipFill>
            <a:blip r:embed="rId2"/>
            <a:tile tx="0" ty="0" sx="100000" sy="100000" flip="none" algn="tl"/>
          </a:blipFill>
        </p:spPr>
        <p:txBody>
          <a:bodyPr>
            <a:noAutofit/>
          </a:bodyPr>
          <a:lstStyle/>
          <a:p>
            <a:pPr marL="0" indent="0" algn="ctr">
              <a:buNone/>
            </a:pPr>
            <a:r>
              <a:rPr lang="es-CO" dirty="0" smtClean="0"/>
              <a:t>Nota. Este texto es mal entendido porque Tiene ideas preconcebidas. </a:t>
            </a:r>
            <a:r>
              <a:rPr lang="es-CO" dirty="0"/>
              <a:t>Algunos sostienen que “en el cual” se refiere a “espíritu”, e interpretan </a:t>
            </a:r>
            <a:r>
              <a:rPr lang="es-CO" dirty="0" smtClean="0"/>
              <a:t>que </a:t>
            </a:r>
            <a:r>
              <a:rPr lang="es-CO" dirty="0" smtClean="0">
                <a:solidFill>
                  <a:srgbClr val="FF0000"/>
                </a:solidFill>
              </a:rPr>
              <a:t>1Pedro 3:19</a:t>
            </a:r>
            <a:r>
              <a:rPr lang="es-CO" dirty="0" smtClean="0"/>
              <a:t> </a:t>
            </a:r>
            <a:r>
              <a:rPr lang="es-CO" dirty="0"/>
              <a:t>quiere decir que entre su crucifixión y su resurrección Cristo “predicó” a los espíritus de los antediluvianos, los que suponen que estaban </a:t>
            </a:r>
            <a:r>
              <a:rPr lang="es-CO" dirty="0" smtClean="0"/>
              <a:t>desencarnados</a:t>
            </a:r>
            <a:r>
              <a:rPr lang="es-CO" dirty="0"/>
              <a:t>,</a:t>
            </a:r>
            <a:r>
              <a:rPr lang="es-CO" dirty="0" smtClean="0"/>
              <a:t> </a:t>
            </a:r>
            <a:r>
              <a:rPr lang="es-CO" dirty="0"/>
              <a:t>l</a:t>
            </a:r>
            <a:r>
              <a:rPr lang="es-CO" dirty="0" smtClean="0"/>
              <a:t>o cual es un error porque esta en contra de las enseñanzas bíblicas al respecto.</a:t>
            </a:r>
          </a:p>
        </p:txBody>
      </p:sp>
      <p:sp>
        <p:nvSpPr>
          <p:cNvPr id="4" name="AutoShape 2" descr="data:image/jpeg;base64,/9j/4AAQSkZJRgABAQAAAQABAAD/2wBDAAkGBwgHBgkIBwgKCgkLDRYPDQwMDRsUFRAWIB0iIiAdHx8kKDQsJCYxJx8fLT0tMTU3Ojo6Iys/RD84QzQ5Ojf/2wBDAQoKCg0MDRoPDxo3JR8lNzc3Nzc3Nzc3Nzc3Nzc3Nzc3Nzc3Nzc3Nzc3Nzc3Nzc3Nzc3Nzc3Nzc3Nzc3Nzc3Nzf/wAARCAC9AQsDASIAAhEBAxEB/8QAGwAAAgMBAQEAAAAAAAAAAAAABAUCAwYHAQD/xAA4EAACAQMDAgUDAgQFBQEBAAABAgMABBEFEiExQQYTIlFhFDJxgaEjQpHBFSRSYtEHMzRysVPw/8QAGgEAAwEBAQEAAAAAAAAAAAAAAgMEAQAFBv/EACQRAAMAAwACAgMBAQEBAAAAAAABAgMRIRIxBEETIlEyQlJh/9oADAMBAAIRAxEAPwDTW6KrZK5q9rxV9OBivfJbdyeKg9nu5BNenp/wSnsgbgSvtQV49g8hBy1WWtr5bHnmjhcBOCM4rEt+zG2vQtSwlQeljVqW8inJY/1ppFIjrkGozGNBlqLwQLpgMdrJI/rY49qZ26CJQvOKohcHkHivpJQTgOBRa+gXth2e+OK88xc4xVMEw6ZzXrgE8Gh0Ei8EGrShKcEigPMKt70YlwAoBoKDArm3dicGh4dNXcS/qNGz3IXntmqBqMaNgkfNKpTvrCXosFnGpztxV/nrCoAI4pTretRWVi127DykHrI5K/kVhbrxzNc7hZ27L/ufr/St8pXEapbOmpqMRfDED5NEm5idcrIrDH8pzXH5Xv7m9iRpJ2yAXwTjOMkVKOe4sLzMZZR+eP1FGlv2Z4bZ0+/1BIYRICMZ2n4NIn8TBWIB5pHda7bvZRrM7EgkusY5J96GZ45UieK0dROoEbMvU59qXkV/8hzKXs0Mery3koCZI9xWisw7xD3xSXw5YBI8uMtkhuMYNaCZ0toGlYhVUZPNDEU/9MXbX0KNXjnjjLswC+5rLvNlmLnJHQGmF1q8l+zeawVM+lc9B/zSC+n2SEAg/NMWGZ/Zm+boqvrnaCcgEdSKAkuuMBc+5qiaYSMSxGAc89zVFw21AUbOeoBoLrvBik9nv1RSy9uxpTNdTXTbnbCDtXt5IVAGME+5oPJPUEUirYxSkNtB1htOv1KN/CkIVx/etzNo2n3+oNdXcYlYoAAegrmCQl2BHY8CupeHYrua1jkuxsbAGPiuidsbINeeF9Jl/wC3B5XtspHP4RsEl5lmx7cVu9T/AMtZ74gXcdQOay1xch3JJ5z0Nda0PUyZTU/DE1urSW0gkQdF6ECkf04HDA5HXit+10CDnpipWsFgtugMIJxkk1P5C7xJvhuLi9VpMIME0wiVRFudqTTXFspVoyCR7UJfas8xEUeQK9Z5NLp53i2aB54k4VgSa8Z1YBQuSaRWrKgDSOST1ppHf28YyWXP5pf5VXoJy0EGCRh6CQfig7iKYShGbPPvVja3Aq8OM1TYyteXnmOTt7U1NL7BaGsFsDGATQ1xYPvyCcfmnCRegEYqLnaORW+wBXDvt0IPNXQ3JOTIMVdEfNY8DFTktoyOvNb6M2jxJFfk4AqxVEjhRQws2L8NgZq5FuwR5MaKwOMyNnI/Aoa1o7ZZdWyFCM1n/EV3Z6RaCaVz5r+lQq7ufc1d4m1KfT7I/UtHCsjrGjoTnJNcx1O6vru/uIxP5zB8q2c7gOh/pQNT9jp6MLe9330l0LyZ5JFxKr24CyL/AKSC1UrNpUc00qadM6M4wpl2qn4FIpZ7hMCTc7bhweMU80+S3n01xcF4JA28/wAP7vetWRL0MUL+kVv5pbu4NoxjMxIZVc5A/BOKCVZFdo0kWSZeS+MhR7n5ou7tlmhjuIRss2483OWJ6EcdMUDNm5iayvXSCVeYJlOElHYNjr8Ggq2wmtDK2mhu7d3gRJL5VK7kb0tjsw7Z+KHfXLm5+nVrfyTb42lXbg9+DWdtZbrT5y8YaNwcEEf/AGjzqJncvIFy3XAwc1iYGzqXh7xNpotCJZtkijcyuPuPxSu+1n/E5nedyI8kRxgcAf8ANc9NwyuGyTjnmmMOseYCPt29cUe9ANbY7muF3lUOBSy7lEzbInXYPubNDSXDXIxu8te5HU1MIqoqqMIvQHqaXV7CUnj7QvT0/wAvz81RLIkK5ZgM1KeUKC2cD5pftjmkMlyzbB27mkVQ2UUzkXE5kBO0cAHvXwi3fb1ome4jlCiNRHEox0wTXlnMq3cJbAQOCRnrzS+N9GJbNT4Z8H3TyQ3t8gihX1BG6t/xW/2QRcBeOg5qt7ndpokjIPpH9Ko8/wCqst0TDIGR81R/lcKYxl006RAR+WPXxkisL4qjFvfB48BJBnjpmtRdXIubIPGCJE9Q/uKT6jCurxxLGw37urdqTdOg/DSMtbLPezCK1jeRj1wM1tLPwxILaPznCyY5HtWo8OaRZWFqkUKJnGWfuxp75cIoZwtkGTOkzm9hprwLvncnFH29qbibCpge9NoEjmGTjFFrJDaR5G39DVk4eb2T/kf0KptHcRkg0ml0qVnx5hptf6+WYxxA5+KrtJDJIN4560NRD9M1VX2V2Wg4G5jn803tIDCfSuAKIjkG0BcGrthZSE4NHONJbQFU2DvrAhYq/aoS63bOvXmixpEMq7psH3oG70m3iXdGOR71yq/o79X7CNPuUcEnAzVl7cqiEqwJpI25FKocGq4re5kkBYkrnpXPK/tGuF9D6xuSVyepombUEtreSaeQCOMZb4/SqLZHiiwyAj2NK9alkRIQY/4byjccZC45GaZOn7AcmV/6gXM91YW906lnMhKoylREmMZ/NIvDNmGltrh3A4Lbe2Kd+NGuLieIPH/l/LKvt5yTyCfas1BfSQxeVEUCwcExLzz/AP3Wk5b19leCVsZ61bWP1Lyxvvdju2RtkmlkmboGYySG1jIVkOSyjHWmumaYbhjNK6NcSDKjOSB2FTsrSfTLqR721ZoZPQ20dB71N+VFTx79HmjrFGjRRPI1tcDDo/Y9mFZvVo54rprOX7UY7fYD/g1tLK1kufqGEYjhiGIyTyx7Ui1G1xdMNysFwD3OcUzb0DUfwQCORVw25trekmqtpLE8cdaOuJDEjK+3C9PmltvMrCUMftAP55rZydEXj0z1pG6AZAryBvKmBLZGealO4XkfbnAI70BLIcMMkHORRVWxXjo0UNwhwTyew7VbLehFLkgL71nLa6VVw7EY7DvVklz5hye3QZ6Ul1oPxDZLkzSjCnHZev8AWqpbkKfUQW9gOBQomcKVVtqHr2zWi8MeDrrWCtxcbre0PIbHqcfA/vS30bMtmfHn3coWNHkkPAVRk1p9L8F3jJ9RqRNvEBu8rPqP59q6No+habosAW2gRXxy5GWP61HUJlORkY9qB2pKceH/ANAmnMBCLdj6Au0A+1LbCS40+5lsWPoDkxknqDXmpXv0Uccox15+RVWt3FrJZW91bXIa4yNyd6LzbKF4oIvC1vcgFsRyDd8ZqhcQJ5iHKuTj4NfW0x1W3CqpLr0A7GnHhq2iuZXt7pGC9V5wcjrQLdM62lOxnp4vFt45EyQyg0Q13dg4Ip7bpFDEsaLhVGAKsKRnkoP6VSopf9HkZKTfowUqX9vBtQHjvSuW51FiVO41r7jUYlBzgilrzJISUQCnViSXKFzf3oUWQZCTMmWPxTOS4SCLcw57cVO1ltUkzPgn5oyd7G5Ajwp+c1szTXDvJb9CqHXlQesEfpVsfidQeM4/FEy6XZkY4PxmoR6JG5ISP9q5/mQX6l0fiiEr62wPmhLvxILk+XCpI96HufD48znimml+HY1wSK5VlfGjm4S2B20kgwzqeexFavSLYyqHZMCvRpsMUWcdKttb1I4sIQQKLxeuCXe/QVeIqKAopVfR2rWjLesqxt3Y4wfioanqRkO2MZNBR27XX/fIOOgNHK0jpfTH6ndRTXU4t3kkQAKzSKThV6c98msQZ5bG2uJpgRNeyY2EYwgPJx7V2a5W2sbOdxglYmOB+K5r47jt7nSdPuIl2yRp63HVsjpSss76x8X0p0eVbWa3vhcM8odSEHcHr+1daktopIkuBFuRgG5+a4V4SnhGo+VcMOn8PceAa3+reIb6Swj0+Nnjtz6WlibDD4+Kl/X7Loe1w1eqJEluBaJjPLDFc/1K0ms/MkkDZkbIGKOtfEZ06BYIkeRR/M7FmP5JqDeJF1CZ43RCdvPIyKxv+MPXTEamxeXqRnsaXlAvTr3NPtVttjGXOQ2ccUkJHV8j8UUSiXJ7KWYMAobBX3qu5A5bOc1b5ZA3Hv71WF3ZOft7UzQgFy2TnijbG0ubqQJFE7n2A4/rVkMcMlxGOgJ5zXRNJFrEg8sIML2FJtpFeDCq9ijRPBjNPHPqDhlU58pRwT8muj+fHBGqqVAUYGO1LI5wsIIxQl5cFx6etT5L+i6cUIOuNUyQu796W313lSS3agJAyne7YxzSm+vCxKqalSbfWE9I81S7e4IR2yo6VVZW8lxIEjOF/mbHQVXY28moX0VupwZGxn4rolt4dhgiVEGABj81TKZNdpIH0cWcQWGMFQo+7oTWktBY27eZGo8wjG7NK/8ACYrdCyn1Uu+mu5p9sLkCqFbn6JW2/s28E6SNwaKJTP3Cs5YaTeIgLSH+tGfQ3P8A+h/rTZt/csmqf/pkFhmkkw2StEsyQJzxx3ouZPplww5PTigJYJ7n0+WQD3oVNo3yRn5L9pNRKYOzsaMnu5YY9yIxPbFaDTvDkRO6RRupwmjW2NrAEUxYcj6C8spCDw8k8qrPde/ArWrdRRxE4UACl9/C1tCFtIwT8Urli1GdQm0qpqlahaYv/T4HG4W7usJ0Bp4sqWsG9vak+n6VPAgwCT3OKZmxmdf4zZHtii80znoEl1B7hSqE4NW2dmQvXOeuK+aBIz6RkijrOaOIDzDjPvRN84ZsrexXGdozVMtqQMK2DTSadGXKEGgXkycA0ENnCLULAtG6tkgjrisB4hEb20NgiFy59RIxtOcAV1h8EZC5/SuZeJt8HiqVC2I1AnRccEnj9qHJEvoyGzDalYJYkqufMU4yPcVKz1m4SMxXDl1b7WPUVfrTNcSu+dw3bV4/eleoQNDHGGIPGfSOlR3BRF6HHm3GqTQWaFIklODJ0wO/61snsdI0zT1SxgTManzJiMtJWC0jU1hZVkXcmeSRnB960yXySZMm4xkHr3pPi0VzUtdPdbRVgSUjhlGAOw/5rG3xxNgdKfazqHnBU8zATpWfQfUyy+vkcimTtE+R7KHmd1Kjp0PFWx/w4VfG7OQQasNoIouWqiWTKLGuQq9M9zTfIX4krNma7j2JuOelbzToGCCaTGAuAo7GstoVnlfNdcHPHzW/tVjhtI0bsM1LlZ6Px450jbuTH1xxRUMaMM9aXSzEy4jyF+KaWIHljd3qSmyip0ZvxFK/1IROFApGoaWTAJIrSeJwiR5A9WetJdPj9YYg0UISwvSnNlfQT4+xwT+K6Yl6siBozkEZ4rnkiYQHAxWs8GTLc2ckTffEcfoafKJss8LdSnmcEJxVnh6Zo58Sjkmir2NlYkAkfikUt/JbXAYKePiiVeL3sn9o6GJhtGAKmsikCsZbeKUVQJM9OeKJXxNEQCCcVWssV9ifBojezh5csOAaqn1SKBcKRml+o36xRghf1oCKJb5xsyfmrLvX+RUxzo607Wi8zBmwO1FXWtpGpIfJFeWml28cIVh6veqL3TLZYWZTlvmgTyM39CMHiB5ZNgXOa0tjmSJXfrjpWd0WwjjG+QDcTxxTn6tbUesgLRS60/IGpT9DF9QWAbSpz+KBn1psFVQk0LLqsFwQsWCfepxR/wAzFea1T3hiRKG8BXc3DHsa+eRbg4J57Yqq8jidfvCmvrBo7YZkIYjvW3LYSPpI7mP/ALbHHzUYbmaFsyLupmt/byDAIqm5aEIXOAtKUVvjNbS9oofV9qnMRFYLxVD9drD3DEj+GoBB6juK095ebiQmAo96Qam8cx6Ele+OBmnOf16Yn3hk79o0ByFUrwFx2rN3jchWJ471odZgJYkNyBgVmrlJf5jn4xUNFKT0QicR5IcHPajG1DZDsVzj80vFu5PTNXGyMcQaTgntSXSHTjt90UTXLOep/U0fpnlb92/HHtS8QF2PsKLt4HjOV69aXVrQePDbfUMrhDKpIIz2pfFbSSSZwOG6GnNiVdQCoBoprQblYKCc+1I/KU/g2W6XFt2bh06inamWc9dsY/ehLNB1OAB1zTBJUchFxgdcUmrbLMePSPMDgrwBR8TlUAFBld0q4OAO1EL9w5pe2HUCvXlMu1a8s7IhFK0TqCqbiIf1p3Z24ES8dqdD4S0tMQXKFUAAyaa+CZvptaWOYjZOpXn37Vdd24weB+KVkNBOrqcMpyPzTcVarovLHlPDqj28brggGg59FtZVOUGTUdJ1H6+zimXqR6h7GmPq25NeoscVJ41OpejOy+FLdnzjGavj8N2yIF2jimryOOlVedJ70D+Pi/hv5LMHFp1xcSKko9PfNaTT9IS2QFVBJ71HzAZQF96YpceWoziqoxyhTtnhthjBBFC3FoGbCgnmjfq0NTSdKPxX8F7YIsDRRelCcUFNZy6g2xwUA71oFuowuMihL+/ht7dmYheOOO9DS37QUt/QnGi/SgmNxu96W3U11ESGm4B6ZpZf+IroyFUkyD7UEL25unCZZmJpDyRPEUTNNbY4t5pJpwvmEimdxDMIR5eSa+0bRZhH5r8HHQ1fcXq27tHkMwOD8UcS7MqlL4J4PrPqlUghM8061Nx9OCVyFPY0ue8XeDnkntR12C9nIEbLFDg/OK5z+PuxbvyMxdXTFiD+gFCzXCovqOD/AKajIzoCMksOCTQDklsk5I7mhvK3I/4+LzvQLebnJMvtWakZpZtpP82K0GpzlLZjxk8CldnBudcjGOTXm3bbPcXxVxJBNrZjqRnih9RXGXP2rTuKLEeOAD1rNa1eJNL5MJzGp5P+o0ppsrzKccaPNPQShs9Sc0WIhtOOx/aoaPGTHu+abJGDn5rKRuHGnOwS1kSF1Dj0MeMdq0MUcRUYI5rNLy0kDdVPBpzpKMyDc2RSGjqnockTZIAODTG0tUjUAjHeoqyRDpzU1mMp44FBs5LRNwPOOB6akQMgVWARJyam7jdXLYNLYPerjaQMkHNP7GTdCuT2pFKwJwaZafISm3B4702GT2i+6TPOeKW3a8cU1uDhcGlcykAknNGL+hv4JvvJuZbWTADjcv5HWtk13HgYIrl0MjQTrNGcMhyK10MjzwpJGThlBr0MGXmmeV8nDqtjx7uMcmqvq0Pal8aE/cTRAg46/vVLsm8SiCGOE5Y5J96IEkffFZOPUZ7lspyPzV0txMq/xMjHtVavF/RbwX9mjd4xzxSy71iGA4JGRSj/ABBgCEbP60n1uBr2PfEdsg/euyUpW5OmP6OLrxTBHzvyfYUsvNdl1YLDBuKk9qzZ0mZ2wxJNbfwboIhQPMu75qD815Hoc5mVsL07w3DLEjygZxzWgsNCs7YhlQEj3FGpEkSgYwKX6rrENpCwQhpMHAz0p6xSuiHbb0U63qwty1tbYUgeph2rMyOXy4bJPWgpLppXLOxPfmh5rhjhYzgVTNTK4D47CZJijZBJNPNNuWuLUNjJBwfzWRnu8ABeff5pp4X1HM7WzgKz+pRnuKlzUmOmdAHiaGexv/N6w3DZHsD3FKJ7qNFCZzI3YDpWs8cQTXeiM1uhaSJt6gdeOtZLRNHuZIJL/UY2jjVMxq45NR1fC34u1Yu1iXJhj565ozT4dyK2OvFLtSy14MDjjA9qtvNQMEH0tvwxGGcHp+Kkb6e/OTx6yetaqIw1tatk9HcdvgVnwuSCam6c4znn3q1U4HFaTXVZK6H6TjaU8xlPXb2NNYmIJTPQ4zSa0ASRW7A01OFdHGdrcH4oKZ6GDk6Br8GOdJVXqMGj9MuNkgGfS3SqrtVki6cjpQds5Hp5BB4NKfTblGygQyLzzXpIhcDoDQukzNNHkMOODzR1zGCmeMikPgnWj0ASMXUnPzUhDJJ1fA+KCjuBGwDA4zimsJLKCMVyZlcQAFUXIh5J9z3p3bJ5SgcUv+hj+rW5BO9e2eKPD01Mlptn1wwPXrSm8lIYIp60zl9Q6ZFK2tWmutyghV4Jo0wZS+y2OIsnvTjRtUW0t3hnIwpylLVk8iL1sAKDnLSxts7jjmnYsrlk+fH5LpsbO+juXypGKaB1x91cvtr28szhlYfmjBrt57Gq18qfs86sOiqy1q2tAqlevzRt7rtt9Pl1wpFA/wCCwmTeB1qvVdPRREuARig2yzxehY+rLFL5kZ9B6itLp/l30CSx4Ib5rK32lrBbvI54xwKl4N1CQrJFG3qToKdjyP0yTPH8OhW+lwunqUA00s7V7MZV8JSHSdaEjGK49EgPemOr6iRbokbY7mr8cQ3tENeYbqWpRwW5YnLdqwupXhZndycnnmp3V28zHc/p7c0uuf4jc80WSpXEZCa9lkMoEG56AuLpQrHoKnd3SQQYGeByKzt1fidyNhWpavQ6VsJfUVUkqCzds1RY6lJa6hDdbjlGyRnt3oQtkcCmHh7S21XVoLULlCdzn/aOtTP9nwckdWSWKe1jlQgrIoYfg0h1u4YWsiAY7fmtFe24tYUjt1wirtC+w96yXiCbFuQeoPYUrJLRZ8ef2Ribs/5l2HIHShyAFLuOfmiXGW6Y5oO6bc6xj9anaR61LRBAGZeMZotYQwKjiqUXEiijIF3SN3xita4FilMqiG2YqecU1gIaIoeTQMqbZ1OOT1o2yHrweMjNDwsx84fKdykHgihnTY+4e9XzYiu2iz9w3CoyjPSs8UE9MN0u68iYE8ox5Fa1AksI28fNYOJyOMc9q1ekXYltwpJyvBHvSbgRkklcQqH9PPNHWrbgBirFijLoHYLu6E0SLZYzlSCKDQpv+lWxifirEwv3EGpOWA46UDcXLFvLiRmb3xgCjS4KaCJJlPA6V5PJ5dsduADXltCEG6XBb5oHUGluJESIgAN6h8Uz0D4pA7LLcKCM+XnPXrRHCRgH24q91EaBAAB8UHcy9hRQ9UKyvaNErWV7FHvC7sCiF0m2KghKycLsgEityO1O4NdxCgbOQOa9DeNrfieRfknxiU3SxwepscUonvZHmQtJkDsanaM11ECuD+aHv4Wj9TqAB3BqUu3wr1q+M0Gzt8Uj8P3a2WrIy5wxwRmqr68LbgKWWzYnV+4NMhPZHmrp2UWMdyglXjIzkUJdzeSDF5mcDkmq9B1Az6TtDepV9qU3jGRz6sjvV0UtElbZ5JIHlPqwtfefDHkE5/HWl804gB+e1WQutrG1xcj1HoD7VrvZyRRqtwjoFjUqSec0l2gc0Xczi7mZ+ST/AEqopjqFqe/YyVooBxnrW8/6bW4Bnuz1zsU1iPSSRjIFdO8HWy2mjQrj1ONx/WhQ6Ftmgu5BtG7k/Nc+8ZJ5rReUSu19zYPWtjqM+xDzWH15zI6ksccmgybZ6GCeiC6dYwSKWw+uXcec1O5l8xuvAqy1Sp9Mrb8mfE4uB+KLsXAnlU/BoVj/AJoD2FWQf+a2PahaYyHp6Cr9whi5yd37URC2xkYgYBoPUhkR1dbtvgx8UOmVS+luqDaYrhf5WwfxVjIHQEdK9Kie0Zc5JH70Np0heAxt1Q4rvFmvlHxyppppFyIZ8MfS3FL5FODivIjgYyc1jls2ls2k7GaJSh5Xpiq4L6VW2uaXaZfZjCseQMUU7gnd0pLlk1Lo4iuTIBnH60UPLZckDNZxp5VQ+UMkdK9jvbkgZUjjmtSaApDa7kUjahqEEKqN70tN0QcucAVGO4n1FjFCSIhwWHej0wNbDrhw+Sp4+KWTscngnHzRc4W0g2knA7+9CQo1wcgYX5rZl7F3Ise7e3uwGU7GHTNau0toJbaNwo9Qz1rJ+IsQFR3xim2mFzYQEuR6atjq6eXmSVCHdPAm63OKVXl9ezEo5JB4NaB7c7MYPFCCxLPkilt6GytozstsyxFn64oSJSDkLWpvLPdGVApdDZBTgjNHNCLjobouoSQW7RjIJ60VNOwjJC8e9Brb7DwKKEZnA34Cg9B3p8tiLnQPbwtcOZ5s+WvIGetC3jmV8tkqDR9/cJHH5afceABS9jsTL8n29q1gpFasR0HFRZielRL7vtH71HB6np7UIZdaRGSeOMEEuwH71160Cw26rgAKMCuW+Gomn1y2XadqtuNdPunEcGeelY+FOJCjWbsZZQeKx+rz4gZgDz6RzTLWbshmxWd1RnKQoRj0kke9Jp7LY4AKuT/ajIfQOlVW6e4okDA4FJeyuPQISTdZxVkR/wA6fxUUGZ8V6gP1Zz71mjo/0G3oLRKcdK8sGGCuORV0qgwEd6HsRifA4zQv2VBlo2HaPPzQTMbbU2U42P8A3q+4PkXEUuTgna1V6vFwJV6it6dT+w1RuGKpZdknPSvrOfzYVJ6jg/mrpFDj5rmNl7RK3k8qQN2703SVXUUiQnBU9RV1vcSxnCRPJ/6rmludk+bnTQwv0xirXZQO1BWS3s2MWkig/wCogf3o3/Dbp/vMUYPUlsmsUk+9gNwElOw8k00tdtpa+hMtjOBU7TS0iO4es92anFtoNxc4Zl8tPdh/amTjqnpAVkmOtmZjgeZ/OuifhSelEqQPTGpY+yjP/wArWromm2wBum85/wDSWwP6CrWdYIwtrAkSDuoA/c1XHw6XaZFl+avUo59rfh/Uby3+pMAiSPJPmHBI/FfWt1Hb28cTZJQY61rLybeGErtIWB4XJFY2R0SRlZcEHGDwaZUTP+RE6ydoYXUCvAZI+wzSWOSSVtqjANMrWd5Ld0Y8YqECLHt2qM0V45picd0j65tEhs/4hHmEUl8vDc0bfXEkkpDHgUNjBrGklw2W2+kQvOK98qeSNhbrukA4WviSDROmyNHfw7T9zYNDPsK1wzjqyzFps+Z/px0qp2LE7+B7V1vUtBsdShAnjw+3h14Irmmt6YNPvHgSXcinjK8//ac5ZMqQpbk89K9BI5HH5rwtgZwKst4TO+C5GPig0Ens1f8A0/sRLczXbNkINoPzWm1u4WKMqDziqfCVutpoSGPksSWOOtKPElw4Zz7UNlmP9Vsp0i0S+u57u5/8S0Uu+ejEdqy2o3RvruSfbsDnKqOw7Vs7VdnhmWJekkZZj7nFYdRl6C4UofgfkwiEenvV3Crj3qMIyQDU5Rg1O+npNaQIoBm69DXyHdM7fOK+hO6QmpQfbJ/7VgGP2MlIMY/FCRYW4JyevYUTGf4YNBzjbO20kfigfsqbL9RXfbEjtzVqf5qwBPOV/evB/EtyCTwKjop3RSIeiscUWgH7AbGTyZihOFJ/em8TjcOaTX6CO4Ygng0dbSFogT1rtHYr09BUqYfzE6HrRlh5pmVIFZmb+VRk1RGN8Z3dPapadO9rexyxH1I3FbMJvTCzvUtm1sNJ1GRQfpphn4pvbaDeE5lj2L7saZaRNNPHHukxlQeBTGWBmUhpnIxV0fDx+z5/L83ItrQtihs7LAY5cfHJ/FWNcyTZzHKE9umapuLiOxOYraMt7mhZdTvZz6JI4h/tTJ/c1S3ONalETqsj3TLZVYk+qOFfk5agpmiwR5mcfzsavWAy+qeV3P8ASpSrDEV2RDPuTmkU2+sZvQuYyqcQI4/3ye3xWV1KA/XTF3LMWySV61srsTSbQJQqHkgL/fNJb7T4zdOSzEnB/YVj4Mls/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2.bp.blogspot.com/_a1LIzhxe1fU/S7UyU6prFCI/AAAAAAAAF1E/XeLSCuLLeoY/s1600/jesus-of-nazaret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4437112"/>
            <a:ext cx="2114550" cy="227077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1.bp.blogspot.com/-ZlAz--cgU0Y/T2lBxUFPfnI/AAAAAAAAAU8/RYKKAvjO1qQ/s1600/resurrecci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0272" y="4437112"/>
            <a:ext cx="1901562" cy="227077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1.gstatic.com/images?q=tbn:ANd9GcQWRjOLIZj8FLYqHdXB-zoFLi7HpRadVAMxgOgtmX7j8JkLVFb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7904" y="4447010"/>
            <a:ext cx="1933575" cy="2270770"/>
          </a:xfrm>
          <a:prstGeom prst="rect">
            <a:avLst/>
          </a:prstGeom>
          <a:noFill/>
          <a:extLst>
            <a:ext uri="{909E8E84-426E-40DD-AFC4-6F175D3DCCD1}">
              <a14:hiddenFill xmlns:a14="http://schemas.microsoft.com/office/drawing/2010/main">
                <a:solidFill>
                  <a:srgbClr val="FFFFFF"/>
                </a:solidFill>
              </a14:hiddenFill>
            </a:ext>
          </a:extLst>
        </p:spPr>
      </p:pic>
      <p:sp>
        <p:nvSpPr>
          <p:cNvPr id="2" name="1 Flecha derecha"/>
          <p:cNvSpPr/>
          <p:nvPr/>
        </p:nvSpPr>
        <p:spPr>
          <a:xfrm>
            <a:off x="2270125" y="4869160"/>
            <a:ext cx="1480083" cy="70333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PRIMERO</a:t>
            </a:r>
            <a:endParaRPr lang="es-CO" b="1" dirty="0"/>
          </a:p>
        </p:txBody>
      </p:sp>
      <p:sp>
        <p:nvSpPr>
          <p:cNvPr id="5" name="4 Flecha derecha"/>
          <p:cNvSpPr/>
          <p:nvPr/>
        </p:nvSpPr>
        <p:spPr>
          <a:xfrm>
            <a:off x="5641477" y="4832188"/>
            <a:ext cx="1378793" cy="70333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DESPUÉS</a:t>
            </a:r>
            <a:endParaRPr lang="es-CO" b="1" dirty="0"/>
          </a:p>
        </p:txBody>
      </p:sp>
    </p:spTree>
    <p:extLst>
      <p:ext uri="{BB962C8B-B14F-4D97-AF65-F5344CB8AC3E}">
        <p14:creationId xmlns:p14="http://schemas.microsoft.com/office/powerpoint/2010/main" val="812703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500" fill="hold"/>
                                        <p:tgtEl>
                                          <p:spTgt spid="2052"/>
                                        </p:tgtEl>
                                        <p:attrNameLst>
                                          <p:attrName>ppt_w</p:attrName>
                                        </p:attrNameLst>
                                      </p:cBhvr>
                                      <p:tavLst>
                                        <p:tav tm="0">
                                          <p:val>
                                            <p:fltVal val="0"/>
                                          </p:val>
                                        </p:tav>
                                        <p:tav tm="100000">
                                          <p:val>
                                            <p:strVal val="#ppt_w"/>
                                          </p:val>
                                        </p:tav>
                                      </p:tavLst>
                                    </p:anim>
                                    <p:anim calcmode="lin" valueType="num">
                                      <p:cBhvr>
                                        <p:cTn id="8" dur="500" fill="hold"/>
                                        <p:tgtEl>
                                          <p:spTgt spid="2052"/>
                                        </p:tgtEl>
                                        <p:attrNameLst>
                                          <p:attrName>ppt_h</p:attrName>
                                        </p:attrNameLst>
                                      </p:cBhvr>
                                      <p:tavLst>
                                        <p:tav tm="0">
                                          <p:val>
                                            <p:fltVal val="0"/>
                                          </p:val>
                                        </p:tav>
                                        <p:tav tm="100000">
                                          <p:val>
                                            <p:strVal val="#ppt_h"/>
                                          </p:val>
                                        </p:tav>
                                      </p:tavLst>
                                    </p:anim>
                                    <p:animEffect transition="in" filter="fade">
                                      <p:cBhvr>
                                        <p:cTn id="9" dur="500"/>
                                        <p:tgtEl>
                                          <p:spTgt spid="2052"/>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80">
                                          <p:stCondLst>
                                            <p:cond delay="0"/>
                                          </p:stCondLst>
                                        </p:cTn>
                                        <p:tgtEl>
                                          <p:spTgt spid="2"/>
                                        </p:tgtEl>
                                      </p:cBhvr>
                                    </p:animEffect>
                                    <p:anim calcmode="lin" valueType="num">
                                      <p:cBhvr>
                                        <p:cTn id="15"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0" dur="26">
                                          <p:stCondLst>
                                            <p:cond delay="650"/>
                                          </p:stCondLst>
                                        </p:cTn>
                                        <p:tgtEl>
                                          <p:spTgt spid="2"/>
                                        </p:tgtEl>
                                      </p:cBhvr>
                                      <p:to x="100000" y="60000"/>
                                    </p:animScale>
                                    <p:animScale>
                                      <p:cBhvr>
                                        <p:cTn id="21" dur="166" decel="50000">
                                          <p:stCondLst>
                                            <p:cond delay="676"/>
                                          </p:stCondLst>
                                        </p:cTn>
                                        <p:tgtEl>
                                          <p:spTgt spid="2"/>
                                        </p:tgtEl>
                                      </p:cBhvr>
                                      <p:to x="100000" y="100000"/>
                                    </p:animScale>
                                    <p:animScale>
                                      <p:cBhvr>
                                        <p:cTn id="22" dur="26">
                                          <p:stCondLst>
                                            <p:cond delay="1312"/>
                                          </p:stCondLst>
                                        </p:cTn>
                                        <p:tgtEl>
                                          <p:spTgt spid="2"/>
                                        </p:tgtEl>
                                      </p:cBhvr>
                                      <p:to x="100000" y="80000"/>
                                    </p:animScale>
                                    <p:animScale>
                                      <p:cBhvr>
                                        <p:cTn id="23" dur="166" decel="50000">
                                          <p:stCondLst>
                                            <p:cond delay="1338"/>
                                          </p:stCondLst>
                                        </p:cTn>
                                        <p:tgtEl>
                                          <p:spTgt spid="2"/>
                                        </p:tgtEl>
                                      </p:cBhvr>
                                      <p:to x="100000" y="100000"/>
                                    </p:animScale>
                                    <p:animScale>
                                      <p:cBhvr>
                                        <p:cTn id="24" dur="26">
                                          <p:stCondLst>
                                            <p:cond delay="1642"/>
                                          </p:stCondLst>
                                        </p:cTn>
                                        <p:tgtEl>
                                          <p:spTgt spid="2"/>
                                        </p:tgtEl>
                                      </p:cBhvr>
                                      <p:to x="100000" y="90000"/>
                                    </p:animScale>
                                    <p:animScale>
                                      <p:cBhvr>
                                        <p:cTn id="25" dur="166" decel="50000">
                                          <p:stCondLst>
                                            <p:cond delay="1668"/>
                                          </p:stCondLst>
                                        </p:cTn>
                                        <p:tgtEl>
                                          <p:spTgt spid="2"/>
                                        </p:tgtEl>
                                      </p:cBhvr>
                                      <p:to x="100000" y="100000"/>
                                    </p:animScale>
                                    <p:animScale>
                                      <p:cBhvr>
                                        <p:cTn id="26" dur="26">
                                          <p:stCondLst>
                                            <p:cond delay="1808"/>
                                          </p:stCondLst>
                                        </p:cTn>
                                        <p:tgtEl>
                                          <p:spTgt spid="2"/>
                                        </p:tgtEl>
                                      </p:cBhvr>
                                      <p:to x="100000" y="95000"/>
                                    </p:animScale>
                                    <p:animScale>
                                      <p:cBhvr>
                                        <p:cTn id="27" dur="166" decel="50000">
                                          <p:stCondLst>
                                            <p:cond delay="1834"/>
                                          </p:stCondLst>
                                        </p:cTn>
                                        <p:tgtEl>
                                          <p:spTgt spid="2"/>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nodeType="clickEffect">
                                  <p:stCondLst>
                                    <p:cond delay="0"/>
                                  </p:stCondLst>
                                  <p:childTnLst>
                                    <p:set>
                                      <p:cBhvr>
                                        <p:cTn id="31" dur="1" fill="hold">
                                          <p:stCondLst>
                                            <p:cond delay="0"/>
                                          </p:stCondLst>
                                        </p:cTn>
                                        <p:tgtEl>
                                          <p:spTgt spid="1028"/>
                                        </p:tgtEl>
                                        <p:attrNameLst>
                                          <p:attrName>style.visibility</p:attrName>
                                        </p:attrNameLst>
                                      </p:cBhvr>
                                      <p:to>
                                        <p:strVal val="visible"/>
                                      </p:to>
                                    </p:set>
                                    <p:animEffect transition="in" filter="wipe(down)">
                                      <p:cBhvr>
                                        <p:cTn id="32" dur="580">
                                          <p:stCondLst>
                                            <p:cond delay="0"/>
                                          </p:stCondLst>
                                        </p:cTn>
                                        <p:tgtEl>
                                          <p:spTgt spid="1028"/>
                                        </p:tgtEl>
                                      </p:cBhvr>
                                    </p:animEffect>
                                    <p:anim calcmode="lin" valueType="num">
                                      <p:cBhvr>
                                        <p:cTn id="33"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38" dur="26">
                                          <p:stCondLst>
                                            <p:cond delay="650"/>
                                          </p:stCondLst>
                                        </p:cTn>
                                        <p:tgtEl>
                                          <p:spTgt spid="1028"/>
                                        </p:tgtEl>
                                      </p:cBhvr>
                                      <p:to x="100000" y="60000"/>
                                    </p:animScale>
                                    <p:animScale>
                                      <p:cBhvr>
                                        <p:cTn id="39" dur="166" decel="50000">
                                          <p:stCondLst>
                                            <p:cond delay="676"/>
                                          </p:stCondLst>
                                        </p:cTn>
                                        <p:tgtEl>
                                          <p:spTgt spid="1028"/>
                                        </p:tgtEl>
                                      </p:cBhvr>
                                      <p:to x="100000" y="100000"/>
                                    </p:animScale>
                                    <p:animScale>
                                      <p:cBhvr>
                                        <p:cTn id="40" dur="26">
                                          <p:stCondLst>
                                            <p:cond delay="1312"/>
                                          </p:stCondLst>
                                        </p:cTn>
                                        <p:tgtEl>
                                          <p:spTgt spid="1028"/>
                                        </p:tgtEl>
                                      </p:cBhvr>
                                      <p:to x="100000" y="80000"/>
                                    </p:animScale>
                                    <p:animScale>
                                      <p:cBhvr>
                                        <p:cTn id="41" dur="166" decel="50000">
                                          <p:stCondLst>
                                            <p:cond delay="1338"/>
                                          </p:stCondLst>
                                        </p:cTn>
                                        <p:tgtEl>
                                          <p:spTgt spid="1028"/>
                                        </p:tgtEl>
                                      </p:cBhvr>
                                      <p:to x="100000" y="100000"/>
                                    </p:animScale>
                                    <p:animScale>
                                      <p:cBhvr>
                                        <p:cTn id="42" dur="26">
                                          <p:stCondLst>
                                            <p:cond delay="1642"/>
                                          </p:stCondLst>
                                        </p:cTn>
                                        <p:tgtEl>
                                          <p:spTgt spid="1028"/>
                                        </p:tgtEl>
                                      </p:cBhvr>
                                      <p:to x="100000" y="90000"/>
                                    </p:animScale>
                                    <p:animScale>
                                      <p:cBhvr>
                                        <p:cTn id="43" dur="166" decel="50000">
                                          <p:stCondLst>
                                            <p:cond delay="1668"/>
                                          </p:stCondLst>
                                        </p:cTn>
                                        <p:tgtEl>
                                          <p:spTgt spid="1028"/>
                                        </p:tgtEl>
                                      </p:cBhvr>
                                      <p:to x="100000" y="100000"/>
                                    </p:animScale>
                                    <p:animScale>
                                      <p:cBhvr>
                                        <p:cTn id="44" dur="26">
                                          <p:stCondLst>
                                            <p:cond delay="1808"/>
                                          </p:stCondLst>
                                        </p:cTn>
                                        <p:tgtEl>
                                          <p:spTgt spid="1028"/>
                                        </p:tgtEl>
                                      </p:cBhvr>
                                      <p:to x="100000" y="95000"/>
                                    </p:animScale>
                                    <p:animScale>
                                      <p:cBhvr>
                                        <p:cTn id="45" dur="166" decel="50000">
                                          <p:stCondLst>
                                            <p:cond delay="1834"/>
                                          </p:stCondLst>
                                        </p:cTn>
                                        <p:tgtEl>
                                          <p:spTgt spid="1028"/>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wipe(down)">
                                      <p:cBhvr>
                                        <p:cTn id="50" dur="580">
                                          <p:stCondLst>
                                            <p:cond delay="0"/>
                                          </p:stCondLst>
                                        </p:cTn>
                                        <p:tgtEl>
                                          <p:spTgt spid="5"/>
                                        </p:tgtEl>
                                      </p:cBhvr>
                                    </p:animEffect>
                                    <p:anim calcmode="lin" valueType="num">
                                      <p:cBhvr>
                                        <p:cTn id="51"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56" dur="26">
                                          <p:stCondLst>
                                            <p:cond delay="650"/>
                                          </p:stCondLst>
                                        </p:cTn>
                                        <p:tgtEl>
                                          <p:spTgt spid="5"/>
                                        </p:tgtEl>
                                      </p:cBhvr>
                                      <p:to x="100000" y="60000"/>
                                    </p:animScale>
                                    <p:animScale>
                                      <p:cBhvr>
                                        <p:cTn id="57" dur="166" decel="50000">
                                          <p:stCondLst>
                                            <p:cond delay="676"/>
                                          </p:stCondLst>
                                        </p:cTn>
                                        <p:tgtEl>
                                          <p:spTgt spid="5"/>
                                        </p:tgtEl>
                                      </p:cBhvr>
                                      <p:to x="100000" y="100000"/>
                                    </p:animScale>
                                    <p:animScale>
                                      <p:cBhvr>
                                        <p:cTn id="58" dur="26">
                                          <p:stCondLst>
                                            <p:cond delay="1312"/>
                                          </p:stCondLst>
                                        </p:cTn>
                                        <p:tgtEl>
                                          <p:spTgt spid="5"/>
                                        </p:tgtEl>
                                      </p:cBhvr>
                                      <p:to x="100000" y="80000"/>
                                    </p:animScale>
                                    <p:animScale>
                                      <p:cBhvr>
                                        <p:cTn id="59" dur="166" decel="50000">
                                          <p:stCondLst>
                                            <p:cond delay="1338"/>
                                          </p:stCondLst>
                                        </p:cTn>
                                        <p:tgtEl>
                                          <p:spTgt spid="5"/>
                                        </p:tgtEl>
                                      </p:cBhvr>
                                      <p:to x="100000" y="100000"/>
                                    </p:animScale>
                                    <p:animScale>
                                      <p:cBhvr>
                                        <p:cTn id="60" dur="26">
                                          <p:stCondLst>
                                            <p:cond delay="1642"/>
                                          </p:stCondLst>
                                        </p:cTn>
                                        <p:tgtEl>
                                          <p:spTgt spid="5"/>
                                        </p:tgtEl>
                                      </p:cBhvr>
                                      <p:to x="100000" y="90000"/>
                                    </p:animScale>
                                    <p:animScale>
                                      <p:cBhvr>
                                        <p:cTn id="61" dur="166" decel="50000">
                                          <p:stCondLst>
                                            <p:cond delay="1668"/>
                                          </p:stCondLst>
                                        </p:cTn>
                                        <p:tgtEl>
                                          <p:spTgt spid="5"/>
                                        </p:tgtEl>
                                      </p:cBhvr>
                                      <p:to x="100000" y="100000"/>
                                    </p:animScale>
                                    <p:animScale>
                                      <p:cBhvr>
                                        <p:cTn id="62" dur="26">
                                          <p:stCondLst>
                                            <p:cond delay="1808"/>
                                          </p:stCondLst>
                                        </p:cTn>
                                        <p:tgtEl>
                                          <p:spTgt spid="5"/>
                                        </p:tgtEl>
                                      </p:cBhvr>
                                      <p:to x="100000" y="95000"/>
                                    </p:animScale>
                                    <p:animScale>
                                      <p:cBhvr>
                                        <p:cTn id="63" dur="166" decel="50000">
                                          <p:stCondLst>
                                            <p:cond delay="1834"/>
                                          </p:stCondLst>
                                        </p:cTn>
                                        <p:tgtEl>
                                          <p:spTgt spid="5"/>
                                        </p:tgtEl>
                                      </p:cBhvr>
                                      <p:to x="100000" y="100000"/>
                                    </p:animScale>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2054"/>
                                        </p:tgtEl>
                                        <p:attrNameLst>
                                          <p:attrName>style.visibility</p:attrName>
                                        </p:attrNameLst>
                                      </p:cBhvr>
                                      <p:to>
                                        <p:strVal val="visible"/>
                                      </p:to>
                                    </p:set>
                                    <p:animEffect transition="in" filter="fade">
                                      <p:cBhvr>
                                        <p:cTn id="68" dur="1000"/>
                                        <p:tgtEl>
                                          <p:spTgt spid="2054"/>
                                        </p:tgtEl>
                                      </p:cBhvr>
                                    </p:animEffect>
                                    <p:anim calcmode="lin" valueType="num">
                                      <p:cBhvr>
                                        <p:cTn id="69" dur="1000" fill="hold"/>
                                        <p:tgtEl>
                                          <p:spTgt spid="2054"/>
                                        </p:tgtEl>
                                        <p:attrNameLst>
                                          <p:attrName>ppt_x</p:attrName>
                                        </p:attrNameLst>
                                      </p:cBhvr>
                                      <p:tavLst>
                                        <p:tav tm="0">
                                          <p:val>
                                            <p:strVal val="#ppt_x"/>
                                          </p:val>
                                        </p:tav>
                                        <p:tav tm="100000">
                                          <p:val>
                                            <p:strVal val="#ppt_x"/>
                                          </p:val>
                                        </p:tav>
                                      </p:tavLst>
                                    </p:anim>
                                    <p:anim calcmode="lin" valueType="num">
                                      <p:cBhvr>
                                        <p:cTn id="70" dur="1000" fill="hold"/>
                                        <p:tgtEl>
                                          <p:spTgt spid="20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448272"/>
          </a:xfrm>
        </p:spPr>
        <p:txBody>
          <a:bodyPr>
            <a:normAutofit fontScale="92500" lnSpcReduction="20000"/>
          </a:bodyPr>
          <a:lstStyle/>
          <a:p>
            <a:pPr marL="0" indent="0" algn="ctr">
              <a:buNone/>
            </a:pPr>
            <a:r>
              <a:rPr lang="es-CO" sz="3800" b="1" dirty="0" smtClean="0"/>
              <a:t>Las </a:t>
            </a:r>
            <a:r>
              <a:rPr lang="es-CO" sz="3800" b="1" dirty="0"/>
              <a:t>tres explicaciones siguientes de </a:t>
            </a:r>
            <a:r>
              <a:rPr lang="es-CO" sz="3800" b="1" dirty="0" smtClean="0"/>
              <a:t>este difícil </a:t>
            </a:r>
            <a:r>
              <a:rPr lang="es-CO" sz="3800" b="1" dirty="0"/>
              <a:t>pasaje están en armonía con la enseñanza general de las Escrituras en cuanto a la inconsciencia del hombre en la muerte</a:t>
            </a:r>
            <a:r>
              <a:rPr lang="es-CO" sz="3800" b="1" dirty="0" smtClean="0"/>
              <a:t>.</a:t>
            </a:r>
            <a:endParaRPr lang="es-CO" sz="3800" b="1" dirty="0"/>
          </a:p>
        </p:txBody>
      </p:sp>
      <p:sp>
        <p:nvSpPr>
          <p:cNvPr id="4" name="3 Rectángulo"/>
          <p:cNvSpPr/>
          <p:nvPr/>
        </p:nvSpPr>
        <p:spPr>
          <a:xfrm>
            <a:off x="467544" y="2967335"/>
            <a:ext cx="4572000" cy="3539430"/>
          </a:xfrm>
          <a:prstGeom prst="rect">
            <a:avLst/>
          </a:prstGeom>
        </p:spPr>
        <p:txBody>
          <a:bodyPr>
            <a:spAutoFit/>
          </a:bodyPr>
          <a:lstStyle/>
          <a:p>
            <a:pPr algn="ctr"/>
            <a:r>
              <a:rPr lang="es-CO" sz="4400" b="1" dirty="0">
                <a:solidFill>
                  <a:srgbClr val="FF0000"/>
                </a:solidFill>
              </a:rPr>
              <a:t>1</a:t>
            </a:r>
            <a:r>
              <a:rPr lang="es-CO" sz="3600" dirty="0"/>
              <a:t>. Significa que Cristo predicó a los antediluvianos mediante el Espíritu Santo por medio del ministerio de Noé.  </a:t>
            </a:r>
          </a:p>
        </p:txBody>
      </p:sp>
      <p:pic>
        <p:nvPicPr>
          <p:cNvPr id="2050" name="Picture 2" descr="http://labibliaeterna.org/secciones/temas_y_estudios/imagenes/no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39544" y="2868558"/>
            <a:ext cx="3810000" cy="35150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790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2664296"/>
          </a:xfrm>
        </p:spPr>
        <p:txBody>
          <a:bodyPr>
            <a:normAutofit fontScale="92500" lnSpcReduction="10000"/>
          </a:bodyPr>
          <a:lstStyle/>
          <a:p>
            <a:pPr marL="0" indent="0">
              <a:buNone/>
            </a:pPr>
            <a:r>
              <a:rPr lang="es-CO" sz="3900" b="1" dirty="0">
                <a:solidFill>
                  <a:srgbClr val="FF0000"/>
                </a:solidFill>
              </a:rPr>
              <a:t>2</a:t>
            </a:r>
            <a:r>
              <a:rPr lang="es-CO" dirty="0"/>
              <a:t>. “En el cual” se refiere a “en espíritu” </a:t>
            </a:r>
            <a:r>
              <a:rPr lang="es-CO" dirty="0" smtClean="0"/>
              <a:t>lo </a:t>
            </a:r>
            <a:r>
              <a:rPr lang="es-CO" dirty="0"/>
              <a:t>cual es una alusión a Cristo en su estado de </a:t>
            </a:r>
            <a:r>
              <a:rPr lang="es-CO" b="1" i="1" u="sng" dirty="0" smtClean="0"/>
              <a:t>PREEXISTENCIA</a:t>
            </a:r>
            <a:r>
              <a:rPr lang="es-CO" dirty="0" smtClean="0"/>
              <a:t>, </a:t>
            </a:r>
            <a:r>
              <a:rPr lang="es-CO" dirty="0"/>
              <a:t>un estado que, como su naturaleza glorificada después de su resurrección, podría describirse como “en espíritu”. </a:t>
            </a:r>
            <a:r>
              <a:rPr lang="es-CO" dirty="0" smtClean="0"/>
              <a:t>“</a:t>
            </a:r>
            <a:r>
              <a:rPr lang="es-CO" b="1" i="1" u="sng" dirty="0" smtClean="0"/>
              <a:t>Dios </a:t>
            </a:r>
            <a:r>
              <a:rPr lang="es-CO" b="1" i="1" u="sng" dirty="0"/>
              <a:t>es </a:t>
            </a:r>
            <a:r>
              <a:rPr lang="es-CO" b="1" i="1" u="sng" dirty="0" smtClean="0"/>
              <a:t>espíritu</a:t>
            </a:r>
            <a:r>
              <a:rPr lang="es-CO" dirty="0" smtClean="0"/>
              <a:t>”, según</a:t>
            </a:r>
            <a:r>
              <a:rPr lang="es-CO" dirty="0" smtClean="0">
                <a:solidFill>
                  <a:srgbClr val="FF0000"/>
                </a:solidFill>
              </a:rPr>
              <a:t> (Juan 4:24</a:t>
            </a:r>
            <a:r>
              <a:rPr lang="es-CO" dirty="0">
                <a:solidFill>
                  <a:srgbClr val="FF0000"/>
                </a:solidFill>
              </a:rPr>
              <a:t>)</a:t>
            </a:r>
            <a:r>
              <a:rPr lang="es-CO" dirty="0"/>
              <a:t>.  </a:t>
            </a:r>
            <a:endParaRPr lang="es-CO" dirty="0" smtClean="0"/>
          </a:p>
        </p:txBody>
      </p:sp>
      <p:sp>
        <p:nvSpPr>
          <p:cNvPr id="4" name="3 Rectángulo"/>
          <p:cNvSpPr/>
          <p:nvPr/>
        </p:nvSpPr>
        <p:spPr>
          <a:xfrm>
            <a:off x="395536" y="3284984"/>
            <a:ext cx="4572000" cy="3046988"/>
          </a:xfrm>
          <a:prstGeom prst="rect">
            <a:avLst/>
          </a:prstGeom>
        </p:spPr>
        <p:txBody>
          <a:bodyPr>
            <a:spAutoFit/>
          </a:bodyPr>
          <a:lstStyle/>
          <a:p>
            <a:pPr algn="ctr"/>
            <a:r>
              <a:rPr lang="es-CO" sz="3200" dirty="0">
                <a:solidFill>
                  <a:srgbClr val="FF0000"/>
                </a:solidFill>
              </a:rPr>
              <a:t>Cristo predicó a los antediluvianos “</a:t>
            </a:r>
            <a:r>
              <a:rPr lang="es-CO" sz="3200" i="1" u="sng" dirty="0">
                <a:solidFill>
                  <a:srgbClr val="FF0000"/>
                </a:solidFill>
              </a:rPr>
              <a:t>mientras se preparaba el arca</a:t>
            </a:r>
            <a:r>
              <a:rPr lang="es-CO" sz="3200" dirty="0">
                <a:solidFill>
                  <a:srgbClr val="FF0000"/>
                </a:solidFill>
              </a:rPr>
              <a:t>”, </a:t>
            </a:r>
            <a:r>
              <a:rPr lang="es-CO" sz="3200" u="sng" dirty="0">
                <a:solidFill>
                  <a:srgbClr val="FF0000"/>
                </a:solidFill>
              </a:rPr>
              <a:t>antes de venir a la tierra o sea durante su </a:t>
            </a:r>
            <a:r>
              <a:rPr lang="es-CO" sz="3200" i="1" u="sng" dirty="0" smtClean="0">
                <a:solidFill>
                  <a:srgbClr val="FF0000"/>
                </a:solidFill>
              </a:rPr>
              <a:t>PREEXISTENCIA</a:t>
            </a:r>
            <a:r>
              <a:rPr lang="es-CO" sz="3200" dirty="0" smtClean="0">
                <a:solidFill>
                  <a:srgbClr val="FF0000"/>
                </a:solidFill>
              </a:rPr>
              <a:t>.</a:t>
            </a:r>
            <a:endParaRPr lang="es-CO" sz="3200" dirty="0">
              <a:solidFill>
                <a:srgbClr val="FF0000"/>
              </a:solidFill>
            </a:endParaRPr>
          </a:p>
        </p:txBody>
      </p:sp>
      <p:pic>
        <p:nvPicPr>
          <p:cNvPr id="3074" name="Picture 2" descr="http://2.bp.blogspot.com/_XsoDCdE3BgI/ShhA6pnh8OI/AAAAAAAAACM/zYBmcKlZbHE/s320/NoeyelArc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284985"/>
            <a:ext cx="3600400" cy="3046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04324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800200"/>
          </a:xfrm>
        </p:spPr>
        <p:txBody>
          <a:bodyPr>
            <a:normAutofit fontScale="85000" lnSpcReduction="10000"/>
          </a:bodyPr>
          <a:lstStyle/>
          <a:p>
            <a:pPr marL="0" indent="0">
              <a:buNone/>
            </a:pPr>
            <a:r>
              <a:rPr lang="es-CO" sz="4300" b="1" dirty="0" smtClean="0">
                <a:solidFill>
                  <a:srgbClr val="FF0000"/>
                </a:solidFill>
              </a:rPr>
              <a:t>3</a:t>
            </a:r>
            <a:r>
              <a:rPr lang="es-CO" dirty="0" smtClean="0"/>
              <a:t>. “En el cual” se refiere </a:t>
            </a:r>
            <a:r>
              <a:rPr lang="es-CO" i="1" u="sng" dirty="0" smtClean="0"/>
              <a:t>retrospectivamente: </a:t>
            </a:r>
            <a:r>
              <a:rPr lang="es-CO" dirty="0"/>
              <a:t>S</a:t>
            </a:r>
            <a:r>
              <a:rPr lang="es-CO" dirty="0" smtClean="0"/>
              <a:t>ignifica </a:t>
            </a:r>
            <a:r>
              <a:rPr lang="es-CO" dirty="0"/>
              <a:t>que Cristo, en virtud de su </a:t>
            </a:r>
            <a:r>
              <a:rPr lang="es-CO" i="1" u="sng" dirty="0"/>
              <a:t>muerte vicaria</a:t>
            </a:r>
            <a:r>
              <a:rPr lang="es-CO" dirty="0"/>
              <a:t> y su </a:t>
            </a:r>
            <a:r>
              <a:rPr lang="es-CO" i="1" u="sng" dirty="0"/>
              <a:t>resurrección aún futuras</a:t>
            </a:r>
            <a:r>
              <a:rPr lang="es-CO" dirty="0"/>
              <a:t>, “fue y predicó... en espíritu” a los antediluvianos mediante el ministerio de Noé.  </a:t>
            </a:r>
            <a:endParaRPr lang="es-CO" dirty="0" smtClean="0"/>
          </a:p>
        </p:txBody>
      </p:sp>
      <p:sp>
        <p:nvSpPr>
          <p:cNvPr id="2" name="1 Rectángulo"/>
          <p:cNvSpPr/>
          <p:nvPr/>
        </p:nvSpPr>
        <p:spPr>
          <a:xfrm>
            <a:off x="323528" y="2348880"/>
            <a:ext cx="5910728" cy="2739211"/>
          </a:xfrm>
          <a:prstGeom prst="rect">
            <a:avLst/>
          </a:prstGeom>
        </p:spPr>
        <p:txBody>
          <a:bodyPr wrap="square">
            <a:spAutoFit/>
          </a:bodyPr>
          <a:lstStyle/>
          <a:p>
            <a:r>
              <a:rPr lang="es-CO" sz="2800" dirty="0"/>
              <a:t>Como Cristo </a:t>
            </a:r>
            <a:r>
              <a:rPr lang="es-CO" sz="3200" dirty="0"/>
              <a:t>debía</a:t>
            </a:r>
            <a:r>
              <a:rPr lang="es-CO" sz="2800" dirty="0"/>
              <a:t> ser “muerto en la carne, pero vivificado en espíritu” </a:t>
            </a:r>
            <a:r>
              <a:rPr lang="es-CO" sz="2800" dirty="0">
                <a:solidFill>
                  <a:srgbClr val="FF0000"/>
                </a:solidFill>
              </a:rPr>
              <a:t>(</a:t>
            </a:r>
            <a:r>
              <a:rPr lang="es-CO" sz="2800" dirty="0" smtClean="0">
                <a:solidFill>
                  <a:srgbClr val="FF0000"/>
                </a:solidFill>
              </a:rPr>
              <a:t>1Pe.3:18</a:t>
            </a:r>
            <a:r>
              <a:rPr lang="es-CO" sz="2800" dirty="0">
                <a:solidFill>
                  <a:srgbClr val="FF0000"/>
                </a:solidFill>
              </a:rPr>
              <a:t>)</a:t>
            </a:r>
            <a:r>
              <a:rPr lang="es-CO" sz="2800" dirty="0"/>
              <a:t>, anteriormente predicó la salvación mediante Noé y </a:t>
            </a:r>
            <a:r>
              <a:rPr lang="es-CO" sz="2800" i="1" u="sng" dirty="0"/>
              <a:t>salvó “por  agua” a los que aceptaron esa salvación. </a:t>
            </a:r>
            <a:endParaRPr lang="es-CO" sz="2800" i="1" u="sng" dirty="0" smtClean="0"/>
          </a:p>
        </p:txBody>
      </p:sp>
      <p:sp>
        <p:nvSpPr>
          <p:cNvPr id="4" name="3 Rectángulo"/>
          <p:cNvSpPr/>
          <p:nvPr/>
        </p:nvSpPr>
        <p:spPr>
          <a:xfrm>
            <a:off x="4067944" y="4653136"/>
            <a:ext cx="4824536" cy="2246769"/>
          </a:xfrm>
          <a:prstGeom prst="rect">
            <a:avLst/>
          </a:prstGeom>
        </p:spPr>
        <p:txBody>
          <a:bodyPr wrap="square">
            <a:spAutoFit/>
          </a:bodyPr>
          <a:lstStyle/>
          <a:p>
            <a:r>
              <a:rPr lang="es-CO" sz="2800" dirty="0"/>
              <a:t>Y es también “por la resurrección de Jesucristo” como “el bautismo... ahora nos salva”</a:t>
            </a:r>
            <a:r>
              <a:rPr lang="es-CO" sz="2800" dirty="0">
                <a:solidFill>
                  <a:srgbClr val="FF0000"/>
                </a:solidFill>
              </a:rPr>
              <a:t> (</a:t>
            </a:r>
            <a:r>
              <a:rPr lang="es-CO" sz="2800" dirty="0" smtClean="0">
                <a:solidFill>
                  <a:srgbClr val="FF0000"/>
                </a:solidFill>
              </a:rPr>
              <a:t>1Pe.3:21).</a:t>
            </a:r>
          </a:p>
          <a:p>
            <a:pPr algn="ctr"/>
            <a:r>
              <a:rPr lang="es-CO" sz="2800" dirty="0" smtClean="0">
                <a:solidFill>
                  <a:srgbClr val="FF0000"/>
                </a:solidFill>
              </a:rPr>
              <a:t> </a:t>
            </a:r>
            <a:r>
              <a:rPr lang="es-CO" sz="2000" dirty="0">
                <a:solidFill>
                  <a:srgbClr val="FF0000"/>
                </a:solidFill>
              </a:rPr>
              <a:t>Extraido del Comentario Bíblico Adventista.</a:t>
            </a:r>
          </a:p>
        </p:txBody>
      </p:sp>
      <p:sp>
        <p:nvSpPr>
          <p:cNvPr id="5" name="AutoShape 2" descr="data:image/jpeg;base64,/9j/4AAQSkZJRgABAQAAAQABAAD/2wCEAAkGBhQSEBQUEhIWFRQUGBgYFBUWGBYVFxUYFRQVFBQVGBUXHCYeFxkjGRQVHy8gIycpLCwsFR4xNTAqNSYrLCkBCQoKDgwOFw8PGikcHBwpKSkpKSkpKSkpKSkpKSwpKSkpKSkpKSkpKSkpKSksKSkpKSwsKSwpKSwpLCksKSkpLP/AABEIALIBGgMBIgACEQEDEQH/xAAbAAACAwEBAQAAAAAAAAAAAAAABQMEBgIBB//EADwQAAEDAgQDBAoCAAUEAwAAAAEAAhEDIQQSMUEFUWEGInGBExQyUpGhscHR8BVCI3KC4fEHFmKiM5LS/8QAGQEBAAMBAQAAAAAAAAAAAAAAAAECAwQF/8QAIhEBAQACAgIDAQADAAAAAAAAAAECEQMSITEEE0FRFCIy/9oADAMBAAIRAxEAPwD4ahCEAvQEBSNag5DF0KKnp01OyggpegR6BMPVl56BRtOi/wBCj0SvOorn0ClOlP0SPQq56BdDDKNo1VMYfquhhOqvNwykZhk2nReMF1K6GA6pmzDqYYdDROOH9Svf43qm/q699ApRom/j+q89Q6pyaC59XROin+P6lH8f1Tf0KPV0QUDh3VB4f1KbCgu/VkCb+P6lB4f1Th1FcuoIE5wPVAwXUpoaS4NFAt9S6rw4TqmJprhzEC84bqvDh+quPaonBEKr6cBRqxWFlXQCEIQCEIQdNVik1QU9VcoMRKzRoyr1HCSucJRT3BYXoqXLTXHDZa3h5R/G6rS0sCSdFNR4IS47Aqndv9LKDhR5KWnwQk6Lc/wYtFvJWGcGE6Kl5Wk4owrezx5L3/t93JfUcDwQckzHAG8go+yovHjHyBvZx3JA4G4bL63U4E0DRUMTwdvJT9lR9eNfMf4tSM4f0W0xHCxsFSHDzyVu5eKMy7ha5dw6Nlr2cPHJcVeH9ITuj64yBwPRcHBHktWcAOSgfhByUzNX6mbHDzyXhwN9FpPVY8FwcMFbsi8UZ/1FcDCJ3WpBV6lIKZltS8eiw4ZQuopq5tlVe1WivUudSULqaYPaFXqNUqaUnNVeqVbqBUa5uiKrE3XriuSLr1yIQ1tFXVitoq6ICEIQCEIQSUdUywrEuw+qa4TVRV8YdYCitBgqKT8OT6jUhc2dduEMsOyAmFAhZjF8cyOa2xB1M6K/w7i7aju66w1ss7L7a42Xw0rYV3CsCUUsQmWGrKi+j7CtFkwZCR4bGCJBtzVv19oiTroplZZY11xBzpslNR5mDv8ANS8U4mdG3H7ulVTiRHjyUrSOsU2CRyVdjVI5j3XI1TThnBZEuOm25RKvQwYiTb90C4rtDdB9E2rUDygDQBLMTSKI1snxAuqdVqaVqBVGtQV5dI0pPIUFSoBupKrI1VR456fpV5dqZeHlQjdVnkKRzrG1vEH93+CqVg69jrBkctbfZbSMcsvKOrX2VStVXtV0Tznfb8Kq56tGe3tR/VV3G69JXkKWdRVDCq1myrrqahqNG4RUuLbrh6tPYoKgQVa2irqxX0VdEBCEIBCEIJKGqY4d6W0tVcpFRVpWgweKhW/XiAYN9kjoPVtj1ncW8zT0sLmdLnT+803wvcAyRY6TA6+KTCspG4gjfW4+irZa048pPJw/tW5jrAQJkEXsFUx3a+pVAGgHKyTPpA6krk4TkQpmOMRlyZ1seF9ryKeVxJtE6x4K9g+PzYuJ6zp5LF4XAn3o1kX5Tzv4JnhsEJkGbG0mRGxn5AXVcsMfxphy5fraN4w0NgSSLyVBg+Jd7nKUYLh9So8sAuG5jtl0FwbzLmjzPJT4Gg5tM1IOVuttCZiDuNJO0rP68tba/bh+1v8AhpaWAjUbT9E5wmJGmxXzjCca5H5pi3tCTqVjbYvcZf1u61O3TnqlOMaEpw/aG2uuo5rp3E2HUkTtZR28kwsRYusGybnoLn4Km2vmAOQt3gwTp5r2tE5gSQethFjZU34kA3MXFuu3mujim8ptlyeMbpximCBcaAuJMRNpEC9wbeSUYugQ4NZeSDBIsDoDex67xotSaRLjoDrJNyZmGxFu91Fl36mGXMAzcZWgg84aINt/FejeCe48v/Is8VmKnD3NIbAM6u1AiDIdBkR9BOi4xfdLQA4ZgDUlofsAHiNpd42K1r8I4gkucQZPheTfmL/oWK4u8tqz6TJ3QC0OklwdH9YlsNDp26HW2WExikzuV1Sbi9bvuh2YA3JABBPgTbxJ0SsP/eau4tx5fEEaZtj5zHJUjUg6fvNYOieF3AcMNQEzGwABJJiQFWfQc0w4QRqE54Lx3K9hc5rcsAgiASNDI3W0yU30zNMHOZdmaA4tdZoJ1ETsVx58947q+nRhwzkm4+YMKjxDeYWs/wC3Gte9wALblgzElt9HdQkvGabi+XANtIi/Rb48ky9MMuO4zdInhVnq1VCr1VozU6+irKziNFWRAQhCAQhCDunqrVEqrS1VqkESuUnKcVVWptUzBe4+qnSezvOZVrANcXEksAAJdmJAjwbckmABzPw5wmGD3ZMri5xAY4EgA7y3LL9hAjXdalvZeaIplrjUYM2YHuZqmgD8pDhlpmwAgOMTBKnqi56YmriTmNovppHnyCY8JwdWs6KbS8mQIIGgBN3QLAj4priuzBoGRUa4uyhoYHPd3wMxGUaCRrBMOtaVq+xHZyqxxdWz0xSMACwfnyGzoFg6mZEzOSSbBT9aPsvsmwXZWuQ41GehLYu8wTZzjAb7UDLOWYJFrGPMPgXNxXoXtgyA4NJgt/t3o5Xkj6r6nUwxJzT3yZg98CCIAFrWmJF1HReGloa1obYF2mbVth4jYxdPqxPuyLOAcAYxpMh4d3w5vdDS4FpaGzIMa3uRGy44vTD82HzDvgayCC4y2wABmDpfmtDiagE2k2DRyv7XXUpTxLBUXhlRwDSCJLiGmJ7rdZ9oNETEStvHpjfPl8yxWCdSkh1sxaLsJIbPehriQDtaNVVHGXhocWnLzGl+ui1g4cHV4NPI52bO4OcZEgVCTAadXCQQYuYMryrwXKzu2cTYMJAyueHBjSRDM1pmbDTljeCVtOexl2dpCFPS7UTrpokvG8LUa4ktEO7zSw52uzEmZFj4jcaapbgajnSAN2lxHtFv9hm9kC0wR12WN4MXRj8nLT6IO0LfQzs32jNzOWIGsGQqreLNIJLbRa5zGeVtLa9bSsZhw8l4YHFjQCQ65Hea1pMaElxFuacYau5tIFrg2W3IcdA53dy88wB/ZNseGb2rfk5aadvETAFOk7M3QEuBMkAu9kW115LS0MU57R6Rpa4e0JmCdL8yIlI+yXA87872khmUteRGYOvYEAAgtE6nuumJts62GgG1vrK68fDjzy35kKq2K9yzhvp8400C+f8AaTEEYt7S4wSCZPlALiLe1Gm/NbfGUi3WYFwOS+adqaxNckaWtAAuIi2t945KeSf6q8V/2QYquSXZXEzJJExcg73A1VJ/RQhxg789vIHeeS5ynqOc/wCy5dOlYatDge1VQANc6AxsCB7XIO6LMhx/d1K1xuqZYTKaq+Gdx9PoHDK9E0y57msLnS4mLj+zWnVcdpuzDnUm1cO0uES5gJcY1zNJNxHJZzh+bKM0u3a3ZoJuTElc4jEuBMVHAgQ3KXZdbjpqsJx6u5WmXLuasI64VWqVbxLSqFUFdLnQYg2VZT1tFAgEIQgEIQgmwzJKaYbBEqhw1kvjp9wn2HoZb3jx+y0xUytS0OFnSQTykj7K/h+BVCbN+YH3TDgWGc+CwA7GTpputZhsF6OBVLn5rjK1ogNmxJixnTotb1kZztbqMvgeyzu9nHeGjYBB/wBWbuOtZxHkVquE9nnd7PLg+HZGlxyuOW7pgOOVpF9nRtCa4TF0hMgxG4A+MW+S6xfaWmwdxmYRfYm8qn24RrOPO/ibA8NptDshyhxcXZZ3EZZJkDfxvqSruC4aymzK3SZIFgekaaJFhu21FpOak9km8Qeu0K+ztfhn3FTKeRBH5Vftxvpb6cp7hxAGkz5RY2H2VSt1EkaXIHS2q6o8WoubatTJ5SAR1uumgOEh0+BB+imZSqXG/wAVjUOYn430HRKMaGPJNt9RPLSfAJriaeg1jTmb2VCpw10kGwPxvHXlK0ljLKKNPFEyDZs2bsBuIG5k6earGm4yHG8gyyAdCIB1MA/2Wgw3DyBpyGxU1LAN90A/UyTPkrdtKdWJ4hwg1qRohrqdPMZawtGbWDJBtMwBN3GVlsf2QdSeMpAA3DwCS32Xd7Q6aeUL6vVwgE+9t8UsxfB3OE89trSZP1UeKtLlPT5wOzr9M0ZoLpcAC7UyCbwfnJTuhwPNBDQQGzlcZyERLQGzIJEgAfdaOp2fztkzJsGi1pifDU+Sc8M7Nspt7xMxEgnQzz1N48lOsYiXKoey/DHuGd1So0AM7os2zLsy6gDlMXsnGNeBmPwvGi5HEKdMFrYG/LUxJKzvHuPt7oa7UEyLgROpGmnJU35aa/HGNqnPBGvj5z+Ujx/DQ/QNMzfp9VbfiXvZTIcMpsQ5t9XzLnDWZI6jzVDiPFWtBYyA7QR3hB/sHXJHS58VpMpfatxs9K1fsoc3cGZhFu6Qdra2Ga06KhX7K1A1xykFpF9iCYkeV/hzWk4dxIwASYO24I+8p9hKggAkm/8AYgwA3STeNPMplhCZ18rq8CqNMZZjWIjSYjmr3DOAg96rMDZpFx189rWX0HG4cOB/tLif+LX2S1/BnOJAEDraf0LLLj8eGk5P6RVxDSQDmcQGybAaAnla8WSfG4VrdCSRubTz3m6+l4Xggpsl7QXHpMCDKT4rgdIucSDBMxp46rH617yR86qmLFo8d76KjiMPy0W/4hwynl9gWtbposvisCBorddI7MxiWQ1VE34nShhPUJQq1YIQhQBCEIL/AAb/AOTyP1C1vD6d/qsnwQ/4h/yn6hbDAHSFMRWr4GQIgaacgtOMLnEjksrwzEQNI+6eYHiJLco1U5TcRjl1rnF0w0G8eKXlrXDYqHjdZx7oB/bpbhnvaYgrzeSXb2uL/k3PDmHmPAlQVeFjZ3xAKgp8VeLEWVqjjgdTf4rLy20p1OEb5R/pMfIRdVKtB7dHVG9Q4/cLQNxIPL4rqJH/AAp72K9Iz9Pi2IYRlrPtzn6g/ZWWdtMU03cHx70XN+bQf+VfdhQdWgjmon8HY6bFvn9lac1n6peHGpsP/wBRHj26AN9htf3SforLf+plKTmolsSDBjmYu0bApTV7NH+rh4H8hV38CrNmBI3ynnbSVrPkX+sb8XD+NLR7bYZ14fP+kx07p6hQYjtM090Ejq4EbRcHoslXwZEh7BI95k7zy59VWIba8Ryc9u88zutsfk1hn8TC+PT6BT4lTIzGs2fEbAHxhJuJ9u/RmGbaAj2hawPO6zXo+VRwnmWPgkg7wdLKZoPvNd7VnAj/ACiQT5rW/Jtnpl/iYy+3uL7VF5JaASYJnSYgyCb8uSqMx7uhmduci06flXMRJjuMMb2dtfYEBVzhZPsRPIRrzhJyW+0ZcXXwh9I50Bto05A2mDsZH7Cq0ML/AIhabmdNZM/IrRcD4U6pVFJrg0OJIJjNI2A0drp0W3w/ZGmyoHzdoAgiRrd3UzHhG8q+Pn0yy8MXTwTxAEkmfGRY9Oac4XhtRrCS6NJHI6R8lqYZs1oIOseU+KX4mWzmG+3hr9F1TNzWKuBbHtkTcwNenVe1McWXka73KX4nFWt+3Rhqxqm940A6WSoOm4nON76D/ZU8a/u7CSY/PRS0zlgaGL/P8KhxmqGU8zzlAsS62v7ssavCbiD4JvY8tFmMbeRN5+ia8R41QLbVgfJw+PdSDE46nEh8+AP4Ta2rsu4wP8PzCRJpxPFNc206jWyVrOrwIQhQkIQhBe4SYefA/ULT4DEQVksHUh3l+E9wmJGzh8/wr4xXJt+HY4ECQb7wnlAN1YbxzAn4rG8Pq6d/X/xJsn+DcIkkx0i/kNVvjixtaNnD3VYzgA8yRc8uqs/wN7Ab6Ebxqk+FY4iWkX0tEfEfdWaGYgguFtY/ICrlwy+avObOTSv2g4OWNBayfh4+aSU8K7ZpBWlfSzaO8N/uvaGHLTqP3ouXk+J2u47OL59xx65QnHA6mQu5fjqqWdwmDothVxoc0tf3YFjzjdI8bgBJLYIMaW8Vzc3x7hHXw/LmdsvhWp40jQHrIkfFMKfEARLgD1gH8EKhTouGn5+S5qGNJaemh+K5ersmUpvSqg7j92XYp7x5gpB610XdLGnYn4/lRcKbhrjGd0kbAmddt1m8Vhuh+AKvY/isNM9B8SAlNXHg3BGt/wBKY4VnllFephhOg81x6v0F127FzOq8bWErtxcuVgDOY/d1wRrounVo3+a8NSQtGNryYaSNZEGbjeyuYTtLiacZa7iBs7vj/wBrqkR7PxXGW9leXTO+Wpwvbo6VqQPNzDlP/wBTbTqmuH49QqgRUhwmWus64tObXx6LC+gJ2V7h/AnVDcWHTXotMc6yywmjjibmsbmzAjX6wPFV8Nxagyk5+bM6IFNsgknSXEQP3dJ+JYZzJDzEQGsJNxG3xVFgkjNAHw+SteTypMIZ4jjteoBlIpgi2Tuk399xnc6Qk+LBi9/PNBN/srlaowyBPjyjYAQIVDEVbW/HRZrak9F1ekfBUKrU3rU+6JFztyED6pfWp9ESW12w1VVdxYsqSICEIQCEIQS4cXTChTS+hqr1B3Mj5/ZaYq02wmv5BTrDuJAl1v8AV8BISHCv0gBOMMXRpbyhb4s6fUKciA4X1u8fTVXcNhS3QwTYxP00SWm2L5fhAj5yrdDGHa3mr7iujs0Hu9p7z8/svH0iDGdw5aSlzOInY9Zl32VhvE3vm+l5JIPKB+E3Bdw1IE2ff/NHymVedgHAe3I5Bzif/Y38Ei/kDvc9QCfqpP5IxbKOhb/so8BhvJBHjmH74SuHNDhBk+X3KoM4i73j5EgfNSHFHUuvtJMHpZUuGF/Gk5Mp+rdPgOY8vOPqu6/Z4NZY3F7KrTxzTrHTKY+R1U384wCPRl87h0R0hoWGXBh+N8fk5/pBxLCOdHjPLQHQ/BLKlFwGjvkVpncRYXQaZN/eP1KlouYSQKbfAmfGeVlhPj2Nr8qX8Y70R5H4KV+AeLkWjUT9VtHYCmL5Mw5TEIeQO6WkNI5iPNXnDWd54+f1pHNcsLjMTa5totpXwdDdluXe/Ct8PdRALRTERtefFWnFVLyysA6uSfCy6o5i4AAzK35w9D2hSA5QB8ZJU9JjJ7uVu85QTboPrKn66j7FLgPCw5vfbB+q0ZptY2GpNUqVGguYc2pgBsjrBcqx4xVi7XfCVpjjpnllt5x7hvpRN+cASTayx1bBVAbMdaRMQI0sdFq6uOqE3ZJOxaD4Ku+vU0yNjcESLXGqXjlJnWTptN5+Z+ahr1g0nKJ6/gBaqrUdYehpnkMjVSxMgz6CmP8ATT//ACqdE92Vr4lx1Ko1aq0GNi80qd+gB+QCV1IH9Gfvmo6rbJ8R7KqK/jW90330AgKgqgQhCAQhCDphU9Ot0UDVKxTEVdo40jQQmOH4qfdH1+EpTTIVhlUBaTavg1ZxgCO587/OyZ4XjoAhriPIt8ehKzRedmyFIxx1j5pumo1Q42w7AnqRKPXmHQka6Ty2ICQUqxAuR8AT8107H/oEXVto1DtuM/8AMwFJReXEw6ANzI8hzWc/lI/R+Fy/ip8AnY00xEf2k+J+sro1xuSfifmVkX1SbtP+/moDjjz+ZVe6eu26FSnzI5zAHxiy9c1pM5j0uDHzWKpcTcJlx08b7K1S4uNDNtxvKnudWofSA0Lp8FB61lfIdp8NOqQNxbiLOMKFzyNSmzTcUONlwgkTNzz5Be4riGZsfoWLp47LcO8F0eKO5zPWE2jTQN4u9tpgdT16LtnahzJh4/N91mnY9x1UXoAYMxPy8VHZMjXt7WtIAcGneRqel1z/ANwt1Enzt5LHkAa3Hz+a4kdVG6nUbRnaNuzYPXRdjtOwWPyAWHnkPqV4cRsnanWNwe0jCYk33suW9oRNnDzA+4WKGIjQrs439snZHVsq3GGkAk33iPsFQr8VB0zfP8LNjH/8fui5qcQmOinsdTLF8RBFpHildeqeqifiuqr1MQTuouS0jnFPlqpqWo+QolSpCEIUAQhCAXQeVyhB2Kp5roV3c/ookIJ/XX+8fkj11/vfRQIQT+uv94/JBxj4jN9FAhBKcQ7mj1l3NRIQT+uPj2io/SnmuEIO/THmuvWnc/ookIJxjX+99F768/3j8lXQmxMcW7n9F4cS7mokIJhi3j+xXXrz/e+iroQWPXn+99F564/3vooEIJfWXcyj1l3NRIQSendzKPTu5qNCDv0x5oNU81whB1nKM55rlCD0leIQgEIQgEIQgEIQgEIQgEIQgEIQgEIQgEIQgEIQgEIQgEIQgEIQgEIQgEIQgEIQgEIQgEIQgEIQgEIQg//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QSEBQUEhIWFRQUGBgYFBUWGBYVFxUYFRQVFBQVGBUXHCYeFxkjGRQVHy8gIycpLCwsFR4xNTAqNSYrLCkBCQoKDgwOFw8PGikcHBwpKSkpKSkpKSkpKSkpKSwpKSkpKSkpKSkpKSkpKSksKSkpKSwsKSwpKSwpLCksKSkpLP/AABEIALIBGgMBIgACEQEDEQH/xAAbAAACAwEBAQAAAAAAAAAAAAAABQMEBgIBB//EADwQAAEDAgQDBAoCAAUEAwAAAAEAAhEDIQQSMUEFUWEGInGBExQyUpGhscHR8BVCI3KC4fEHFmKiM5LS/8QAGQEBAAMBAQAAAAAAAAAAAAAAAAECAwQF/8QAIhEBAQACAgIDAQADAAAAAAAAAAECEQMSITEEE0FRFCIy/9oADAMBAAIRAxEAPwD4ahCEAvQEBSNag5DF0KKnp01OyggpegR6BMPVl56BRtOi/wBCj0SvOorn0ClOlP0SPQq56BdDDKNo1VMYfquhhOqvNwykZhk2nReMF1K6GA6pmzDqYYdDROOH9Svf43qm/q699ApRom/j+q89Q6pyaC59XROin+P6lH8f1Tf0KPV0QUDh3VB4f1KbCgu/VkCb+P6lB4f1Th1FcuoIE5wPVAwXUpoaS4NFAt9S6rw4TqmJprhzEC84bqvDh+quPaonBEKr6cBRqxWFlXQCEIQCEIQdNVik1QU9VcoMRKzRoyr1HCSucJRT3BYXoqXLTXHDZa3h5R/G6rS0sCSdFNR4IS47Aqndv9LKDhR5KWnwQk6Lc/wYtFvJWGcGE6Kl5Wk4owrezx5L3/t93JfUcDwQckzHAG8go+yovHjHyBvZx3JA4G4bL63U4E0DRUMTwdvJT9lR9eNfMf4tSM4f0W0xHCxsFSHDzyVu5eKMy7ha5dw6Nlr2cPHJcVeH9ITuj64yBwPRcHBHktWcAOSgfhByUzNX6mbHDzyXhwN9FpPVY8FwcMFbsi8UZ/1FcDCJ3WpBV6lIKZltS8eiw4ZQuopq5tlVe1WivUudSULqaYPaFXqNUqaUnNVeqVbqBUa5uiKrE3XriuSLr1yIQ1tFXVitoq6ICEIQCEIQSUdUywrEuw+qa4TVRV8YdYCitBgqKT8OT6jUhc2dduEMsOyAmFAhZjF8cyOa2xB1M6K/w7i7aju66w1ss7L7a42Xw0rYV3CsCUUsQmWGrKi+j7CtFkwZCR4bGCJBtzVv19oiTroplZZY11xBzpslNR5mDv8ANS8U4mdG3H7ulVTiRHjyUrSOsU2CRyVdjVI5j3XI1TThnBZEuOm25RKvQwYiTb90C4rtDdB9E2rUDygDQBLMTSKI1snxAuqdVqaVqBVGtQV5dI0pPIUFSoBupKrI1VR456fpV5dqZeHlQjdVnkKRzrG1vEH93+CqVg69jrBkctbfZbSMcsvKOrX2VStVXtV0Tznfb8Kq56tGe3tR/VV3G69JXkKWdRVDCq1myrrqahqNG4RUuLbrh6tPYoKgQVa2irqxX0VdEBCEIBCEIJKGqY4d6W0tVcpFRVpWgweKhW/XiAYN9kjoPVtj1ncW8zT0sLmdLnT+803wvcAyRY6TA6+KTCspG4gjfW4+irZa048pPJw/tW5jrAQJkEXsFUx3a+pVAGgHKyTPpA6krk4TkQpmOMRlyZ1seF9ryKeVxJtE6x4K9g+PzYuJ6zp5LF4XAn3o1kX5Tzv4JnhsEJkGbG0mRGxn5AXVcsMfxphy5fraN4w0NgSSLyVBg+Jd7nKUYLh9So8sAuG5jtl0FwbzLmjzPJT4Gg5tM1IOVuttCZiDuNJO0rP68tba/bh+1v8AhpaWAjUbT9E5wmJGmxXzjCca5H5pi3tCTqVjbYvcZf1u61O3TnqlOMaEpw/aG2uuo5rp3E2HUkTtZR28kwsRYusGybnoLn4Km2vmAOQt3gwTp5r2tE5gSQethFjZU34kA3MXFuu3mujim8ptlyeMbpximCBcaAuJMRNpEC9wbeSUYugQ4NZeSDBIsDoDex67xotSaRLjoDrJNyZmGxFu91Fl36mGXMAzcZWgg84aINt/FejeCe48v/Is8VmKnD3NIbAM6u1AiDIdBkR9BOi4xfdLQA4ZgDUlofsAHiNpd42K1r8I4gkucQZPheTfmL/oWK4u8tqz6TJ3QC0OklwdH9YlsNDp26HW2WExikzuV1Sbi9bvuh2YA3JABBPgTbxJ0SsP/eau4tx5fEEaZtj5zHJUjUg6fvNYOieF3AcMNQEzGwABJJiQFWfQc0w4QRqE54Lx3K9hc5rcsAgiASNDI3W0yU30zNMHOZdmaA4tdZoJ1ETsVx58947q+nRhwzkm4+YMKjxDeYWs/wC3Gte9wALblgzElt9HdQkvGabi+XANtIi/Rb48ky9MMuO4zdInhVnq1VCr1VozU6+irKziNFWRAQhCAQhCDunqrVEqrS1VqkESuUnKcVVWptUzBe4+qnSezvOZVrANcXEksAAJdmJAjwbckmABzPw5wmGD3ZMri5xAY4EgA7y3LL9hAjXdalvZeaIplrjUYM2YHuZqmgD8pDhlpmwAgOMTBKnqi56YmriTmNovppHnyCY8JwdWs6KbS8mQIIGgBN3QLAj4priuzBoGRUa4uyhoYHPd3wMxGUaCRrBMOtaVq+xHZyqxxdWz0xSMACwfnyGzoFg6mZEzOSSbBT9aPsvsmwXZWuQ41GehLYu8wTZzjAb7UDLOWYJFrGPMPgXNxXoXtgyA4NJgt/t3o5Xkj6r6nUwxJzT3yZg98CCIAFrWmJF1HReGloa1obYF2mbVth4jYxdPqxPuyLOAcAYxpMh4d3w5vdDS4FpaGzIMa3uRGy44vTD82HzDvgayCC4y2wABmDpfmtDiagE2k2DRyv7XXUpTxLBUXhlRwDSCJLiGmJ7rdZ9oNETEStvHpjfPl8yxWCdSkh1sxaLsJIbPehriQDtaNVVHGXhocWnLzGl+ui1g4cHV4NPI52bO4OcZEgVCTAadXCQQYuYMryrwXKzu2cTYMJAyueHBjSRDM1pmbDTljeCVtOexl2dpCFPS7UTrpokvG8LUa4ktEO7zSw52uzEmZFj4jcaapbgajnSAN2lxHtFv9hm9kC0wR12WN4MXRj8nLT6IO0LfQzs32jNzOWIGsGQqreLNIJLbRa5zGeVtLa9bSsZhw8l4YHFjQCQ65Hea1pMaElxFuacYau5tIFrg2W3IcdA53dy88wB/ZNseGb2rfk5aadvETAFOk7M3QEuBMkAu9kW115LS0MU57R6Rpa4e0JmCdL8yIlI+yXA87872khmUteRGYOvYEAAgtE6nuumJts62GgG1vrK68fDjzy35kKq2K9yzhvp8400C+f8AaTEEYt7S4wSCZPlALiLe1Gm/NbfGUi3WYFwOS+adqaxNckaWtAAuIi2t945KeSf6q8V/2QYquSXZXEzJJExcg73A1VJ/RQhxg789vIHeeS5ynqOc/wCy5dOlYatDge1VQANc6AxsCB7XIO6LMhx/d1K1xuqZYTKaq+Gdx9PoHDK9E0y57msLnS4mLj+zWnVcdpuzDnUm1cO0uES5gJcY1zNJNxHJZzh+bKM0u3a3ZoJuTElc4jEuBMVHAgQ3KXZdbjpqsJx6u5WmXLuasI64VWqVbxLSqFUFdLnQYg2VZT1tFAgEIQgEIQgmwzJKaYbBEqhw1kvjp9wn2HoZb3jx+y0xUytS0OFnSQTykj7K/h+BVCbN+YH3TDgWGc+CwA7GTpputZhsF6OBVLn5rjK1ogNmxJixnTotb1kZztbqMvgeyzu9nHeGjYBB/wBWbuOtZxHkVquE9nnd7PLg+HZGlxyuOW7pgOOVpF9nRtCa4TF0hMgxG4A+MW+S6xfaWmwdxmYRfYm8qn24RrOPO/ibA8NptDshyhxcXZZ3EZZJkDfxvqSruC4aymzK3SZIFgekaaJFhu21FpOak9km8Qeu0K+ztfhn3FTKeRBH5Vftxvpb6cp7hxAGkz5RY2H2VSt1EkaXIHS2q6o8WoubatTJ5SAR1uumgOEh0+BB+imZSqXG/wAVjUOYn430HRKMaGPJNt9RPLSfAJriaeg1jTmb2VCpw10kGwPxvHXlK0ljLKKNPFEyDZs2bsBuIG5k6earGm4yHG8gyyAdCIB1MA/2Wgw3DyBpyGxU1LAN90A/UyTPkrdtKdWJ4hwg1qRohrqdPMZawtGbWDJBtMwBN3GVlsf2QdSeMpAA3DwCS32Xd7Q6aeUL6vVwgE+9t8UsxfB3OE89trSZP1UeKtLlPT5wOzr9M0ZoLpcAC7UyCbwfnJTuhwPNBDQQGzlcZyERLQGzIJEgAfdaOp2fztkzJsGi1pifDU+Sc8M7Nspt7xMxEgnQzz1N48lOsYiXKoey/DHuGd1So0AM7os2zLsy6gDlMXsnGNeBmPwvGi5HEKdMFrYG/LUxJKzvHuPt7oa7UEyLgROpGmnJU35aa/HGNqnPBGvj5z+Ujx/DQ/QNMzfp9VbfiXvZTIcMpsQ5t9XzLnDWZI6jzVDiPFWtBYyA7QR3hB/sHXJHS58VpMpfatxs9K1fsoc3cGZhFu6Qdra2Ga06KhX7K1A1xykFpF9iCYkeV/hzWk4dxIwASYO24I+8p9hKggAkm/8AYgwA3STeNPMplhCZ18rq8CqNMZZjWIjSYjmr3DOAg96rMDZpFx189rWX0HG4cOB/tLif+LX2S1/BnOJAEDraf0LLLj8eGk5P6RVxDSQDmcQGybAaAnla8WSfG4VrdCSRubTz3m6+l4Xggpsl7QXHpMCDKT4rgdIucSDBMxp46rH617yR86qmLFo8d76KjiMPy0W/4hwynl9gWtbposvisCBorddI7MxiWQ1VE34nShhPUJQq1YIQhQBCEIL/AAb/AOTyP1C1vD6d/qsnwQ/4h/yn6hbDAHSFMRWr4GQIgaacgtOMLnEjksrwzEQNI+6eYHiJLco1U5TcRjl1rnF0w0G8eKXlrXDYqHjdZx7oB/bpbhnvaYgrzeSXb2uL/k3PDmHmPAlQVeFjZ3xAKgp8VeLEWVqjjgdTf4rLy20p1OEb5R/pMfIRdVKtB7dHVG9Q4/cLQNxIPL4rqJH/AAp72K9Iz9Pi2IYRlrPtzn6g/ZWWdtMU03cHx70XN+bQf+VfdhQdWgjmon8HY6bFvn9lac1n6peHGpsP/wBRHj26AN9htf3SforLf+plKTmolsSDBjmYu0bApTV7NH+rh4H8hV38CrNmBI3ynnbSVrPkX+sb8XD+NLR7bYZ14fP+kx07p6hQYjtM090Ejq4EbRcHoslXwZEh7BI95k7zy59VWIba8Ryc9u88zutsfk1hn8TC+PT6BT4lTIzGs2fEbAHxhJuJ9u/RmGbaAj2hawPO6zXo+VRwnmWPgkg7wdLKZoPvNd7VnAj/ACiQT5rW/Jtnpl/iYy+3uL7VF5JaASYJnSYgyCb8uSqMx7uhmduci06flXMRJjuMMb2dtfYEBVzhZPsRPIRrzhJyW+0ZcXXwh9I50Bto05A2mDsZH7Cq0ML/AIhabmdNZM/IrRcD4U6pVFJrg0OJIJjNI2A0drp0W3w/ZGmyoHzdoAgiRrd3UzHhG8q+Pn0yy8MXTwTxAEkmfGRY9Oac4XhtRrCS6NJHI6R8lqYZs1oIOseU+KX4mWzmG+3hr9F1TNzWKuBbHtkTcwNenVe1McWXka73KX4nFWt+3Rhqxqm940A6WSoOm4nON76D/ZU8a/u7CSY/PRS0zlgaGL/P8KhxmqGU8zzlAsS62v7ssavCbiD4JvY8tFmMbeRN5+ia8R41QLbVgfJw+PdSDE46nEh8+AP4Ta2rsu4wP8PzCRJpxPFNc206jWyVrOrwIQhQkIQhBe4SYefA/ULT4DEQVksHUh3l+E9wmJGzh8/wr4xXJt+HY4ECQb7wnlAN1YbxzAn4rG8Pq6d/X/xJsn+DcIkkx0i/kNVvjixtaNnD3VYzgA8yRc8uqs/wN7Ab6Ebxqk+FY4iWkX0tEfEfdWaGYgguFtY/ICrlwy+avObOTSv2g4OWNBayfh4+aSU8K7ZpBWlfSzaO8N/uvaGHLTqP3ouXk+J2u47OL59xx65QnHA6mQu5fjqqWdwmDothVxoc0tf3YFjzjdI8bgBJLYIMaW8Vzc3x7hHXw/LmdsvhWp40jQHrIkfFMKfEARLgD1gH8EKhTouGn5+S5qGNJaemh+K5ersmUpvSqg7j92XYp7x5gpB610XdLGnYn4/lRcKbhrjGd0kbAmddt1m8Vhuh+AKvY/isNM9B8SAlNXHg3BGt/wBKY4VnllFephhOg81x6v0F127FzOq8bWErtxcuVgDOY/d1wRrounVo3+a8NSQtGNryYaSNZEGbjeyuYTtLiacZa7iBs7vj/wBrqkR7PxXGW9leXTO+Wpwvbo6VqQPNzDlP/wBTbTqmuH49QqgRUhwmWus64tObXx6LC+gJ2V7h/AnVDcWHTXotMc6yywmjjibmsbmzAjX6wPFV8Nxagyk5+bM6IFNsgknSXEQP3dJ+JYZzJDzEQGsJNxG3xVFgkjNAHw+SteTypMIZ4jjteoBlIpgi2Tuk399xnc6Qk+LBi9/PNBN/srlaowyBPjyjYAQIVDEVbW/HRZrak9F1ekfBUKrU3rU+6JFztyED6pfWp9ESW12w1VVdxYsqSICEIQCEIQS4cXTChTS+hqr1B3Mj5/ZaYq02wmv5BTrDuJAl1v8AV8BISHCv0gBOMMXRpbyhb4s6fUKciA4X1u8fTVXcNhS3QwTYxP00SWm2L5fhAj5yrdDGHa3mr7iujs0Hu9p7z8/svH0iDGdw5aSlzOInY9Zl32VhvE3vm+l5JIPKB+E3Bdw1IE2ff/NHymVedgHAe3I5Bzif/Y38Ei/kDvc9QCfqpP5IxbKOhb/so8BhvJBHjmH74SuHNDhBk+X3KoM4i73j5EgfNSHFHUuvtJMHpZUuGF/Gk5Mp+rdPgOY8vOPqu6/Z4NZY3F7KrTxzTrHTKY+R1U384wCPRl87h0R0hoWGXBh+N8fk5/pBxLCOdHjPLQHQ/BLKlFwGjvkVpncRYXQaZN/eP1KlouYSQKbfAmfGeVlhPj2Nr8qX8Y70R5H4KV+AeLkWjUT9VtHYCmL5Mw5TEIeQO6WkNI5iPNXnDWd54+f1pHNcsLjMTa5totpXwdDdluXe/Ct8PdRALRTERtefFWnFVLyysA6uSfCy6o5i4AAzK35w9D2hSA5QB8ZJU9JjJ7uVu85QTboPrKn66j7FLgPCw5vfbB+q0ZptY2GpNUqVGguYc2pgBsjrBcqx4xVi7XfCVpjjpnllt5x7hvpRN+cASTayx1bBVAbMdaRMQI0sdFq6uOqE3ZJOxaD4Ku+vU0yNjcESLXGqXjlJnWTptN5+Z+ahr1g0nKJ6/gBaqrUdYehpnkMjVSxMgz6CmP8ATT//ACqdE92Vr4lx1Ko1aq0GNi80qd+gB+QCV1IH9Gfvmo6rbJ8R7KqK/jW90330AgKgqgQhCAQhCDphU9Ot0UDVKxTEVdo40jQQmOH4qfdH1+EpTTIVhlUBaTavg1ZxgCO587/OyZ4XjoAhriPIt8ehKzRedmyFIxx1j5pumo1Q42w7AnqRKPXmHQka6Ty2ICQUqxAuR8AT8107H/oEXVto1DtuM/8AMwFJReXEw6ANzI8hzWc/lI/R+Fy/ip8AnY00xEf2k+J+sro1xuSfifmVkX1SbtP+/moDjjz+ZVe6eu26FSnzI5zAHxiy9c1pM5j0uDHzWKpcTcJlx08b7K1S4uNDNtxvKnudWofSA0Lp8FB61lfIdp8NOqQNxbiLOMKFzyNSmzTcUONlwgkTNzz5Be4riGZsfoWLp47LcO8F0eKO5zPWE2jTQN4u9tpgdT16LtnahzJh4/N91mnY9x1UXoAYMxPy8VHZMjXt7WtIAcGneRqel1z/ANwt1Enzt5LHkAa3Hz+a4kdVG6nUbRnaNuzYPXRdjtOwWPyAWHnkPqV4cRsnanWNwe0jCYk33suW9oRNnDzA+4WKGIjQrs439snZHVsq3GGkAk33iPsFQr8VB0zfP8LNjH/8fui5qcQmOinsdTLF8RBFpHildeqeqifiuqr1MQTuouS0jnFPlqpqWo+QolSpCEIUAQhCAXQeVyhB2Kp5roV3c/ookIJ/XX+8fkj11/vfRQIQT+uv94/JBxj4jN9FAhBKcQ7mj1l3NRIQT+uPj2io/SnmuEIO/THmuvWnc/ookIJxjX+99F768/3j8lXQmxMcW7n9F4cS7mokIJhi3j+xXXrz/e+iroQWPXn+99F564/3vooEIJfWXcyj1l3NRIQSendzKPTu5qNCDv0x5oNU81whB1nKM55rlCD0leIQgEIQgEIQgEIQgEIQgEIQgEIQgEIQgEIQgEIQgEIQgEIQgEIQgEIQgEIQgEIQgEIQgEIQgEIQgEIQg//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6" descr="data:image/jpeg;base64,/9j/4AAQSkZJRgABAQAAAQABAAD/2wCEAAkGBhQSEBQUEhIWFRQUGBgYFBUWGBYVFxUYFRQVFBQVGBUXHCYeFxkjGRQVHy8gIycpLCwsFR4xNTAqNSYrLCkBCQoKDgwOFw8PGikcHBwpKSkpKSkpKSkpKSkpKSwpKSkpKSkpKSkpKSkpKSksKSkpKSwsKSwpKSwpLCksKSkpLP/AABEIALIBGgMBIgACEQEDEQH/xAAbAAACAwEBAQAAAAAAAAAAAAAABQMEBgIBB//EADwQAAEDAgQDBAoCAAUEAwAAAAEAAhEDIQQSMUEFUWEGInGBExQyUpGhscHR8BVCI3KC4fEHFmKiM5LS/8QAGQEBAAMBAQAAAAAAAAAAAAAAAAECAwQF/8QAIhEBAQACAgIDAQADAAAAAAAAAAECEQMSITEEE0FRFCIy/9oADAMBAAIRAxEAPwD4ahCEAvQEBSNag5DF0KKnp01OyggpegR6BMPVl56BRtOi/wBCj0SvOorn0ClOlP0SPQq56BdDDKNo1VMYfquhhOqvNwykZhk2nReMF1K6GA6pmzDqYYdDROOH9Svf43qm/q699ApRom/j+q89Q6pyaC59XROin+P6lH8f1Tf0KPV0QUDh3VB4f1KbCgu/VkCb+P6lB4f1Th1FcuoIE5wPVAwXUpoaS4NFAt9S6rw4TqmJprhzEC84bqvDh+quPaonBEKr6cBRqxWFlXQCEIQCEIQdNVik1QU9VcoMRKzRoyr1HCSucJRT3BYXoqXLTXHDZa3h5R/G6rS0sCSdFNR4IS47Aqndv9LKDhR5KWnwQk6Lc/wYtFvJWGcGE6Kl5Wk4owrezx5L3/t93JfUcDwQckzHAG8go+yovHjHyBvZx3JA4G4bL63U4E0DRUMTwdvJT9lR9eNfMf4tSM4f0W0xHCxsFSHDzyVu5eKMy7ha5dw6Nlr2cPHJcVeH9ITuj64yBwPRcHBHktWcAOSgfhByUzNX6mbHDzyXhwN9FpPVY8FwcMFbsi8UZ/1FcDCJ3WpBV6lIKZltS8eiw4ZQuopq5tlVe1WivUudSULqaYPaFXqNUqaUnNVeqVbqBUa5uiKrE3XriuSLr1yIQ1tFXVitoq6ICEIQCEIQSUdUywrEuw+qa4TVRV8YdYCitBgqKT8OT6jUhc2dduEMsOyAmFAhZjF8cyOa2xB1M6K/w7i7aju66w1ss7L7a42Xw0rYV3CsCUUsQmWGrKi+j7CtFkwZCR4bGCJBtzVv19oiTroplZZY11xBzpslNR5mDv8ANS8U4mdG3H7ulVTiRHjyUrSOsU2CRyVdjVI5j3XI1TThnBZEuOm25RKvQwYiTb90C4rtDdB9E2rUDygDQBLMTSKI1snxAuqdVqaVqBVGtQV5dI0pPIUFSoBupKrI1VR456fpV5dqZeHlQjdVnkKRzrG1vEH93+CqVg69jrBkctbfZbSMcsvKOrX2VStVXtV0Tznfb8Kq56tGe3tR/VV3G69JXkKWdRVDCq1myrrqahqNG4RUuLbrh6tPYoKgQVa2irqxX0VdEBCEIBCEIJKGqY4d6W0tVcpFRVpWgweKhW/XiAYN9kjoPVtj1ncW8zT0sLmdLnT+803wvcAyRY6TA6+KTCspG4gjfW4+irZa048pPJw/tW5jrAQJkEXsFUx3a+pVAGgHKyTPpA6krk4TkQpmOMRlyZ1seF9ryKeVxJtE6x4K9g+PzYuJ6zp5LF4XAn3o1kX5Tzv4JnhsEJkGbG0mRGxn5AXVcsMfxphy5fraN4w0NgSSLyVBg+Jd7nKUYLh9So8sAuG5jtl0FwbzLmjzPJT4Gg5tM1IOVuttCZiDuNJO0rP68tba/bh+1v8AhpaWAjUbT9E5wmJGmxXzjCca5H5pi3tCTqVjbYvcZf1u61O3TnqlOMaEpw/aG2uuo5rp3E2HUkTtZR28kwsRYusGybnoLn4Km2vmAOQt3gwTp5r2tE5gSQethFjZU34kA3MXFuu3mujim8ptlyeMbpximCBcaAuJMRNpEC9wbeSUYugQ4NZeSDBIsDoDex67xotSaRLjoDrJNyZmGxFu91Fl36mGXMAzcZWgg84aINt/FejeCe48v/Is8VmKnD3NIbAM6u1AiDIdBkR9BOi4xfdLQA4ZgDUlofsAHiNpd42K1r8I4gkucQZPheTfmL/oWK4u8tqz6TJ3QC0OklwdH9YlsNDp26HW2WExikzuV1Sbi9bvuh2YA3JABBPgTbxJ0SsP/eau4tx5fEEaZtj5zHJUjUg6fvNYOieF3AcMNQEzGwABJJiQFWfQc0w4QRqE54Lx3K9hc5rcsAgiASNDI3W0yU30zNMHOZdmaA4tdZoJ1ETsVx58947q+nRhwzkm4+YMKjxDeYWs/wC3Gte9wALblgzElt9HdQkvGabi+XANtIi/Rb48ky9MMuO4zdInhVnq1VCr1VozU6+irKziNFWRAQhCAQhCDunqrVEqrS1VqkESuUnKcVVWptUzBe4+qnSezvOZVrANcXEksAAJdmJAjwbckmABzPw5wmGD3ZMri5xAY4EgA7y3LL9hAjXdalvZeaIplrjUYM2YHuZqmgD8pDhlpmwAgOMTBKnqi56YmriTmNovppHnyCY8JwdWs6KbS8mQIIGgBN3QLAj4priuzBoGRUa4uyhoYHPd3wMxGUaCRrBMOtaVq+xHZyqxxdWz0xSMACwfnyGzoFg6mZEzOSSbBT9aPsvsmwXZWuQ41GehLYu8wTZzjAb7UDLOWYJFrGPMPgXNxXoXtgyA4NJgt/t3o5Xkj6r6nUwxJzT3yZg98CCIAFrWmJF1HReGloa1obYF2mbVth4jYxdPqxPuyLOAcAYxpMh4d3w5vdDS4FpaGzIMa3uRGy44vTD82HzDvgayCC4y2wABmDpfmtDiagE2k2DRyv7XXUpTxLBUXhlRwDSCJLiGmJ7rdZ9oNETEStvHpjfPl8yxWCdSkh1sxaLsJIbPehriQDtaNVVHGXhocWnLzGl+ui1g4cHV4NPI52bO4OcZEgVCTAadXCQQYuYMryrwXKzu2cTYMJAyueHBjSRDM1pmbDTljeCVtOexl2dpCFPS7UTrpokvG8LUa4ktEO7zSw52uzEmZFj4jcaapbgajnSAN2lxHtFv9hm9kC0wR12WN4MXRj8nLT6IO0LfQzs32jNzOWIGsGQqreLNIJLbRa5zGeVtLa9bSsZhw8l4YHFjQCQ65Hea1pMaElxFuacYau5tIFrg2W3IcdA53dy88wB/ZNseGb2rfk5aadvETAFOk7M3QEuBMkAu9kW115LS0MU57R6Rpa4e0JmCdL8yIlI+yXA87872khmUteRGYOvYEAAgtE6nuumJts62GgG1vrK68fDjzy35kKq2K9yzhvp8400C+f8AaTEEYt7S4wSCZPlALiLe1Gm/NbfGUi3WYFwOS+adqaxNckaWtAAuIi2t945KeSf6q8V/2QYquSXZXEzJJExcg73A1VJ/RQhxg789vIHeeS5ynqOc/wCy5dOlYatDge1VQANc6AxsCB7XIO6LMhx/d1K1xuqZYTKaq+Gdx9PoHDK9E0y57msLnS4mLj+zWnVcdpuzDnUm1cO0uES5gJcY1zNJNxHJZzh+bKM0u3a3ZoJuTElc4jEuBMVHAgQ3KXZdbjpqsJx6u5WmXLuasI64VWqVbxLSqFUFdLnQYg2VZT1tFAgEIQgEIQgmwzJKaYbBEqhw1kvjp9wn2HoZb3jx+y0xUytS0OFnSQTykj7K/h+BVCbN+YH3TDgWGc+CwA7GTpputZhsF6OBVLn5rjK1ogNmxJixnTotb1kZztbqMvgeyzu9nHeGjYBB/wBWbuOtZxHkVquE9nnd7PLg+HZGlxyuOW7pgOOVpF9nRtCa4TF0hMgxG4A+MW+S6xfaWmwdxmYRfYm8qn24RrOPO/ibA8NptDshyhxcXZZ3EZZJkDfxvqSruC4aymzK3SZIFgekaaJFhu21FpOak9km8Qeu0K+ztfhn3FTKeRBH5Vftxvpb6cp7hxAGkz5RY2H2VSt1EkaXIHS2q6o8WoubatTJ5SAR1uumgOEh0+BB+imZSqXG/wAVjUOYn430HRKMaGPJNt9RPLSfAJriaeg1jTmb2VCpw10kGwPxvHXlK0ljLKKNPFEyDZs2bsBuIG5k6earGm4yHG8gyyAdCIB1MA/2Wgw3DyBpyGxU1LAN90A/UyTPkrdtKdWJ4hwg1qRohrqdPMZawtGbWDJBtMwBN3GVlsf2QdSeMpAA3DwCS32Xd7Q6aeUL6vVwgE+9t8UsxfB3OE89trSZP1UeKtLlPT5wOzr9M0ZoLpcAC7UyCbwfnJTuhwPNBDQQGzlcZyERLQGzIJEgAfdaOp2fztkzJsGi1pifDU+Sc8M7Nspt7xMxEgnQzz1N48lOsYiXKoey/DHuGd1So0AM7os2zLsy6gDlMXsnGNeBmPwvGi5HEKdMFrYG/LUxJKzvHuPt7oa7UEyLgROpGmnJU35aa/HGNqnPBGvj5z+Ujx/DQ/QNMzfp9VbfiXvZTIcMpsQ5t9XzLnDWZI6jzVDiPFWtBYyA7QR3hB/sHXJHS58VpMpfatxs9K1fsoc3cGZhFu6Qdra2Ga06KhX7K1A1xykFpF9iCYkeV/hzWk4dxIwASYO24I+8p9hKggAkm/8AYgwA3STeNPMplhCZ18rq8CqNMZZjWIjSYjmr3DOAg96rMDZpFx189rWX0HG4cOB/tLif+LX2S1/BnOJAEDraf0LLLj8eGk5P6RVxDSQDmcQGybAaAnla8WSfG4VrdCSRubTz3m6+l4Xggpsl7QXHpMCDKT4rgdIucSDBMxp46rH617yR86qmLFo8d76KjiMPy0W/4hwynl9gWtbposvisCBorddI7MxiWQ1VE34nShhPUJQq1YIQhQBCEIL/AAb/AOTyP1C1vD6d/qsnwQ/4h/yn6hbDAHSFMRWr4GQIgaacgtOMLnEjksrwzEQNI+6eYHiJLco1U5TcRjl1rnF0w0G8eKXlrXDYqHjdZx7oB/bpbhnvaYgrzeSXb2uL/k3PDmHmPAlQVeFjZ3xAKgp8VeLEWVqjjgdTf4rLy20p1OEb5R/pMfIRdVKtB7dHVG9Q4/cLQNxIPL4rqJH/AAp72K9Iz9Pi2IYRlrPtzn6g/ZWWdtMU03cHx70XN+bQf+VfdhQdWgjmon8HY6bFvn9lac1n6peHGpsP/wBRHj26AN9htf3SforLf+plKTmolsSDBjmYu0bApTV7NH+rh4H8hV38CrNmBI3ynnbSVrPkX+sb8XD+NLR7bYZ14fP+kx07p6hQYjtM090Ejq4EbRcHoslXwZEh7BI95k7zy59VWIba8Ryc9u88zutsfk1hn8TC+PT6BT4lTIzGs2fEbAHxhJuJ9u/RmGbaAj2hawPO6zXo+VRwnmWPgkg7wdLKZoPvNd7VnAj/ACiQT5rW/Jtnpl/iYy+3uL7VF5JaASYJnSYgyCb8uSqMx7uhmduci06flXMRJjuMMb2dtfYEBVzhZPsRPIRrzhJyW+0ZcXXwh9I50Bto05A2mDsZH7Cq0ML/AIhabmdNZM/IrRcD4U6pVFJrg0OJIJjNI2A0drp0W3w/ZGmyoHzdoAgiRrd3UzHhG8q+Pn0yy8MXTwTxAEkmfGRY9Oac4XhtRrCS6NJHI6R8lqYZs1oIOseU+KX4mWzmG+3hr9F1TNzWKuBbHtkTcwNenVe1McWXka73KX4nFWt+3Rhqxqm940A6WSoOm4nON76D/ZU8a/u7CSY/PRS0zlgaGL/P8KhxmqGU8zzlAsS62v7ssavCbiD4JvY8tFmMbeRN5+ia8R41QLbVgfJw+PdSDE46nEh8+AP4Ta2rsu4wP8PzCRJpxPFNc206jWyVrOrwIQhQkIQhBe4SYefA/ULT4DEQVksHUh3l+E9wmJGzh8/wr4xXJt+HY4ECQb7wnlAN1YbxzAn4rG8Pq6d/X/xJsn+DcIkkx0i/kNVvjixtaNnD3VYzgA8yRc8uqs/wN7Ab6Ebxqk+FY4iWkX0tEfEfdWaGYgguFtY/ICrlwy+avObOTSv2g4OWNBayfh4+aSU8K7ZpBWlfSzaO8N/uvaGHLTqP3ouXk+J2u47OL59xx65QnHA6mQu5fjqqWdwmDothVxoc0tf3YFjzjdI8bgBJLYIMaW8Vzc3x7hHXw/LmdsvhWp40jQHrIkfFMKfEARLgD1gH8EKhTouGn5+S5qGNJaemh+K5ersmUpvSqg7j92XYp7x5gpB610XdLGnYn4/lRcKbhrjGd0kbAmddt1m8Vhuh+AKvY/isNM9B8SAlNXHg3BGt/wBKY4VnllFephhOg81x6v0F127FzOq8bWErtxcuVgDOY/d1wRrounVo3+a8NSQtGNryYaSNZEGbjeyuYTtLiacZa7iBs7vj/wBrqkR7PxXGW9leXTO+Wpwvbo6VqQPNzDlP/wBTbTqmuH49QqgRUhwmWus64tObXx6LC+gJ2V7h/AnVDcWHTXotMc6yywmjjibmsbmzAjX6wPFV8Nxagyk5+bM6IFNsgknSXEQP3dJ+JYZzJDzEQGsJNxG3xVFgkjNAHw+SteTypMIZ4jjteoBlIpgi2Tuk399xnc6Qk+LBi9/PNBN/srlaowyBPjyjYAQIVDEVbW/HRZrak9F1ekfBUKrU3rU+6JFztyED6pfWp9ESW12w1VVdxYsqSICEIQCEIQS4cXTChTS+hqr1B3Mj5/ZaYq02wmv5BTrDuJAl1v8AV8BISHCv0gBOMMXRpbyhb4s6fUKciA4X1u8fTVXcNhS3QwTYxP00SWm2L5fhAj5yrdDGHa3mr7iujs0Hu9p7z8/svH0iDGdw5aSlzOInY9Zl32VhvE3vm+l5JIPKB+E3Bdw1IE2ff/NHymVedgHAe3I5Bzif/Y38Ei/kDvc9QCfqpP5IxbKOhb/so8BhvJBHjmH74SuHNDhBk+X3KoM4i73j5EgfNSHFHUuvtJMHpZUuGF/Gk5Mp+rdPgOY8vOPqu6/Z4NZY3F7KrTxzTrHTKY+R1U384wCPRl87h0R0hoWGXBh+N8fk5/pBxLCOdHjPLQHQ/BLKlFwGjvkVpncRYXQaZN/eP1KlouYSQKbfAmfGeVlhPj2Nr8qX8Y70R5H4KV+AeLkWjUT9VtHYCmL5Mw5TEIeQO6WkNI5iPNXnDWd54+f1pHNcsLjMTa5totpXwdDdluXe/Ct8PdRALRTERtefFWnFVLyysA6uSfCy6o5i4AAzK35w9D2hSA5QB8ZJU9JjJ7uVu85QTboPrKn66j7FLgPCw5vfbB+q0ZptY2GpNUqVGguYc2pgBsjrBcqx4xVi7XfCVpjjpnllt5x7hvpRN+cASTayx1bBVAbMdaRMQI0sdFq6uOqE3ZJOxaD4Ku+vU0yNjcESLXGqXjlJnWTptN5+Z+ahr1g0nKJ6/gBaqrUdYehpnkMjVSxMgz6CmP8ATT//ACqdE92Vr4lx1Ko1aq0GNi80qd+gB+QCV1IH9Gfvmo6rbJ8R7KqK/jW90330AgKgqgQhCAQhCDphU9Ot0UDVKxTEVdo40jQQmOH4qfdH1+EpTTIVhlUBaTavg1ZxgCO587/OyZ4XjoAhriPIt8ehKzRedmyFIxx1j5pumo1Q42w7AnqRKPXmHQka6Ty2ICQUqxAuR8AT8107H/oEXVto1DtuM/8AMwFJReXEw6ANzI8hzWc/lI/R+Fy/ip8AnY00xEf2k+J+sro1xuSfifmVkX1SbtP+/moDjjz+ZVe6eu26FSnzI5zAHxiy9c1pM5j0uDHzWKpcTcJlx08b7K1S4uNDNtxvKnudWofSA0Lp8FB61lfIdp8NOqQNxbiLOMKFzyNSmzTcUONlwgkTNzz5Be4riGZsfoWLp47LcO8F0eKO5zPWE2jTQN4u9tpgdT16LtnahzJh4/N91mnY9x1UXoAYMxPy8VHZMjXt7WtIAcGneRqel1z/ANwt1Enzt5LHkAa3Hz+a4kdVG6nUbRnaNuzYPXRdjtOwWPyAWHnkPqV4cRsnanWNwe0jCYk33suW9oRNnDzA+4WKGIjQrs439snZHVsq3GGkAk33iPsFQr8VB0zfP8LNjH/8fui5qcQmOinsdTLF8RBFpHildeqeqifiuqr1MQTuouS0jnFPlqpqWo+QolSpCEIUAQhCAXQeVyhB2Kp5roV3c/ookIJ/XX+8fkj11/vfRQIQT+uv94/JBxj4jN9FAhBKcQ7mj1l3NRIQT+uPj2io/SnmuEIO/THmuvWnc/ookIJxjX+99F768/3j8lXQmxMcW7n9F4cS7mokIJhi3j+xXXrz/e+iroQWPXn+99F564/3vooEIJfWXcyj1l3NRIQSendzKPTu5qNCDv0x5oNU81whB1nKM55rlCD0leIQgEIQgEIQgEIQgEIQgEIQgEIQgEIQgEIQgEIQgEIQgEIQgEIQgEIQgEIQgEIQgEIQgEIQgEIQgEIQg//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2" name="Picture 8" descr="Diluv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204864"/>
            <a:ext cx="2808312" cy="2304256"/>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10" descr="data:image/jpeg;base64,/9j/4AAQSkZJRgABAQAAAQABAAD/2wCEAAkGBhMSERUUExQWFRQWFx0aGBgYGRwYGhsYHBwWGBcaHBgYGyYgHhwjHhcYHy8gIycpLCwsFR4xNTAqNSYrLCkBCQoKDgwOGg8PGiklHyQsKSwsLCwsKSkpKSosKSksLCwpLCkpKSksKSwsKSksKSwpLCksKSwsLCwsLCwpNSkpLP/AABEIAKkA/gMBIgACEQEDEQH/xAAcAAACAwEBAQEAAAAAAAAAAAAEBQIDBgcBAAj/xAA9EAABAgQEAwYEBAUEAgMAAAABAhEAAyExBBJBUQVhcQYTIjKBkaGxwfBCUtHxBxQjcuEzYoLCc7IVQ6L/xAAaAQADAQEBAQAAAAAAAAAAAAADBAUCAQAG/8QAKREAAgICAwACAAUFAQAAAAAAAAECEQMhBBIxIkETUWFxoSMyQlLwBf/aAAwDAQACEQMRAD8AHUp2cudnf02G8Vr3ZhyH6xYJbEc4tWhRBBDddPSLvh8zYNLnDmHi9WHSoUV7/rFRwI3rCfi/GhJVkQyltUuzD9YxknGCthMeOWR1Ed4osKac9ITYhFbhzT1+/nCLEcWWo3qR8XLv6e8eIxDklSv1dncmx0P3RCXN3pFWH/n/AOzHsnhp3A94IEhSAxY6iEqOIAFwpvDV7aOX5O3qYd4PHglla1H0EFxcxS90Cy8KUVaK5eBWVOaQaZKR5qmCB8dg5MWDCFVQMvM3/wAQ3bEtAc1Oa5yjRIt/mJ4LAqJ5Rf8AyiE7qVrSkFysUQGy1jt6BP3ZNSQkAe/WPJeDIFTQ6anW8fGUolzf7tBAUaVpz1jxxny8MGDN1gY4VWhg0/4iK1ADrbrGjIAEAG71i/EnKKh4HKGrqDasHyZoZiKgXe9iXGo09Y5Z1I9m4cy0BSamhKqMBsBqag/tFU3GzVKZS33FA7Wt84c/zEvLlvSzAsSC9QA1ww0hbPygeFw58pZ/WlOkCi7e0GktaZ5w3HlSxJKEEEgAsHBO+8MsbJlTwZAlZZyXIA8NRVTkXcAsDvEuDKStK0mWkq81g+XViz89Yv4nKlywkyBlmCqizliDqaaGhekIzyf1eq0/4H4Y3+D29X8mKRgVd8EMSxdgwJTckE0s8MMVhFT1KWAa/msAKDxE1LNXlBuKnoAZSXUUhyquooKUDetYrmS0S0qOU1AYpUwBdy6daUiineya9aFc3hy2Ys4qKuOnWKJpSwSsnM4ct5R8zDCTO7xQY615amBuLyQK/i+2jZmwY8LU3iIIYEEVoSQC4s7WMBzMOUVvDBMiYlFrjxJ1ymoOzfKB5kot9LR1M6yuWQpnDnaLP5rIWdv7QB86wOk15iDJ+HCglYLuKho6ZZ6VoLFJOYalnPWEnEZZzElNzaGstYBsIA4ity9fSOqVHlEd5mrrygjCyitwVANu/wBkx9w/OCyShL3UofAFiz/SJlJmeFJSlINAVMHOtan1gTbOpIAx3FESHUtKlhFTl5cyGaOdHEFZVNWWmLUTV2YmwOjPzjoP8RMCuVgKOm2YGhY5fStK8o5rJOcAsqzUbTkKk8nESuVPs0i7wsfRNv0LlYdwWp+KhDM/IkOP2gtHDVGwKQaGtgpgknlevMbQFhlB8pTQaEeJuRG+xNI1KMGpSZeUMaS1g2KHJBINmY0fWEWU0Z+aCEsUuw2po3qWEF4WcUMXIIIY8739fRoNx8nOCUJICSSU6XyD1UoUGzQqWoparKCnCWqMzAe7e4aPUzh2f+HGOl4uUUTpcskMEjL4mdTuvXd77kuI0eN7DyVVQpSDpXMPY1+MY/8Ahhgl4VAmzTSbcEW2b715R1TvBBceWVaYvmwxb2jmvGOz03DtnKcijlzAE1P5gbH4UhXMkBJOVRUAKFQZ9SAL2q9GjrU+UlaSlQBB0Ijn/afhS5KytIeWt3VqCdCdAYfw57dMmcjjdV2iIDMLjY84uSP2gZio2udrQwwkkEgP9dRFB6RKSt0eKllnqwiIQFKSDZw8NO5Sgf1Mxd6NSlPErUO7gbCBJEgKYVDkBRJFdwKhtbcoGpqgn4dMhicCFzWR5Gu1HFxX0+JimUrK7OQ5Di3wO+kMp+JbUOAzAMmtMrWo3qYVzELAIdn+Zq9Gj0bZ1tLw8UsKQ7sxZqhyeQoAI+k4MhWVSgATe7egv01gdMsJBKiwFX5Vd+TQ94VxCQX7laJpSAFMQplWILF2c/CA58ywr9QuDA8z/Qhh5XdArUSKFj8G+XRohicataykqA8AKiz+Lypdrm5pvtF2LQokZmpsPCl+SiT6n2hdipvdqGZlOsVIBB9GtEqEnN23ssSioRpeFHFZ6khBUnw1toHYPSlQ/OsezJYUC1X0a28FqSlYLl3II6AMBS5sPUxbxABJGYEFqZeusWoSa0yHkinuIiwie6mkD8Rs2t9oC4uslY3eHhnKUpq5TYs55Ac/0hLj+H5JhLqru/yg6dgKPAkpSEpBJPM2/SkezJbGhJa+lYpMg5gonQ3D10braD5OG8ISB4jUlwxenoaesek6NRVgJlMfkW/zBWHUUpL+EH7tDH/42ozUYNWlWvfq1doirhq5lBtdmf8AzCsuVFOrGlxJyV0JJkhBOsUTMLMTZVOkH43DGWRmgFU0v9j6QypKStC7i4OmOO6CuXrGi4Zw5CEhUwCtgz9KQFw3g475AJ8JGbTnVgSwsz7GGUzEvMXumz+wbnCPIy/SH+Jx/wDKQzx3Ak4nCYiXQpXKUhAIZlkUbZlN7R+XgTKmFKxVJIIO4oRXnH7AwOHyoSgaD47xxX+MH8PglZxUl3W5moAe34wNt4nNlZHN5WKQ4Id9SSa8nOg6VjQ4Pi88JzoUoOedfStBGQl+E1r8o6N2GnSCllUJNHsfjSBy0HhvQBgTjJhCUIr4WUlP5TmS7avGx4B2AUZ6sRiQAVF8g0P2A3SHSeJJlhkhKRyAHxi+XxsKqXYQu5t6G44ktsI4hiQhCnskfK0bDh2JCpaDVilPyEc8kTkYsrAPgSWfRShUjmBGl4ZxAplAGhBPPWkbxe0BzLVmpSb9IA4glBlqC2ysxeAUcbXy9qxRPnFXmD01+mkML0U9VMz6uGukrR4gDQDavi5ikB4aYQ41Pwa8abB4M94nMxGpdyHpo1IV9pJkmQtgX3AoH53PoIdjyaVMn5OGm7iCoklRYGnw5UNL7c4IGFp4Bm5t6GtgB12hdL4oSHSkAHVmPLU09YYYXigYUUVPcqo35QBZ72rDdutE+op0wVchQWxEEcTll05WsAEjQcz7n1jzE44G9EjdQ9bsHrtGR7V9qJ0pQRhw8xZZJFVbBg3M1jznXyZ6GPs+qJdt53dgIzrRQnKgBSlqrpyY8hc2EYfguMXhVhcsLC/7lJRrdIYqZiHoKGhieLwKUq/qGauYzqU5YlmKRUFSU1BIPwYR4lKVjPMX4iCSGyoCQCABUKIroNXGqol5Jd5XItYoKEUkGzf4kYwoUBMzKBoSkOEmrsKUJbe1ol2Z4xiMRiErmALSAAAo5EBgw8ZoBQurc1eM9Mmy0LKpSVENQ0QAWDOPEWSoPUvSjXhvwxCly5QE+XKUlTAOlJzKIJWbENSpqMr0tGYaejU6a2dUA7lRCmLslOUuHa4epvdt4hjwRXwnR9XanKEmN7VyMMuSmZmmlaXEwFwA5ANXJc3OsNJfEBNZZDofSgIelQN4qwfZ2Q8i6qvzBpeKzJSdCP8A9Cih6F/hFU2YDtarwQtIy/8AIkepfTWFmKxWQE5VEAVYAv6PBk9WL1ugmWoaX6GHHDOFBSitX4jUaOdxY62jjB4rPM9UwFZU5LDMGA1ISR5b7R1Dsb/EaViGRPySlhnc+EtZQJsdG5xO5HKk9Ir8fhqLTls1s/CApQ4YgnN63I0a9Io4lxaXKQSigSKvc6fYi7inFEhYAUlQKfw1JBD0qP2HpGSTNTNmELSHluUlzV9VaMm7biE8cHOSTHMk1jTYBi5qp8xS6gaBVGG0D9wX19oYuSWBzE3P+7kdto8mIIZ6lnYF2uK+0X4RUVSPn8k3KVs0PBeJIlpKFDKonzaHk+h56xMnNO/uUmvq1H6xlFpNo0/DSrJKLOAtDlnspL1OtRE/PjUX2KXEyuS6/kdIwinrAXH+F94HS2YBq6i7R7w3EUL7kfEwWtVT90eEGUkcB7S9kAJq0jDqSsnMky1pAIJtkWwpahhBh+zs6XMAW6A9bZh1AJYx2/tl2TVNyrlrPeVLE0a1Nukc84hwnFJU60LKU0IIt0Vr7xhprwP3i1tB2GVlSAFGZsCxPvHo4ZiFHxsEnR6Ac2+UZmZMKFOFEfA+oguVxtZbznrAnH8hiMl9msUtOHQlL5ZaaFQD+I1qPW8Oez+PM0Z0gKQxA0B0doxYn94QlaVKLslA33Je8bDhUvupeWjCrJpzb0jUINPaB5c0XGo7GQnVq2jAH7tFBxFS9KOALQJisUVFkimp+g/WJYuUQlk3CQSb7sDTkQ+7CNuVC6jYUcdlJyuaUA+AeF2PWib4VoUGDk3Y2fdjFWEw60JK5iiVqdrDKkWDDW5fpAkrHAJLgqWpd/8AaG16mvSBqfd9aNyj0XayBkKlgUBD31F2vVukFSF51EJBOUBwKEPzN/pAiuIobKWcuACCSKhwK9LXhunh8wAHI4Nw6X0DX6Gm5injdL0kZY29ICxUpxVV9AWYc2DekA91LleJvE16f8iTc9IfS8Eh/GtAchgFE62dIZ/lAeP7PCYlZlT5TKByjMygTahubM92g/aAuoZE1RzMz5k3v5iVNJBY5kqUST4kilC2UUegJO7ir4Q6SuZMy5XqWIfPXws4DOQNW0je8O/htOQqYlWcS5hFAtIJANlFA/E5sG6Qv4r/AA7xqj+BSSalSiS1EoBoHbcAXO0TmV1pGHxvH3CRKACgnKVFnOzJAZLAhtmpCxc5JVmSkhTgZTUNlZRzFqk1Ztbxq8f2AxKSO8ygM3hdyBRglrsRWPpXB0ymIBTViWqKhiDe9QDcDSOrXhx70zU4fAyJsiUmehAWhDAnw5S1wHqKfCI4jjSMNJEtBK2ASnLVJJLAPqdaRmMZjZKlMEkDOM61OV6g1FAOWpj7C8PKpneKUCZQKk5UsC1XYMXYu7Gwhh5JPYmsMVpm4x09KGJWiWlWqiwDCor+zxkuKdr5SFMgFZBYqBZPpv1oIUcQ49OnhSFHKlI8KSACRo6t2frCBgFVJAevTYaRt8l1SMY+HG7ZdjpxIzGaVKUSVJY+HfxH1EC4WYsKAlhRUbABy/3Wm0E4GTnUT3ZWLl1Gmzkem8PuzsqaVlkpkhPmIRWwI8S3IBD1FYWUe7HpSUEdGw+NUqQkzUBM3KHGbvEpNiLXUA5PNgaQlM6pDJINCorG5ZhWnIwRNxaVIJocwBGxTaoJDUJu93hTKwGYgp/p+YOB4lJowOlXUfWGccOsqihPJNTg3J0MZc5gc5BUS96MbOAKNbW8TUgHUJ5EP/6iKsPglAVW53brDGRh8ou7125RSSokN2wbuw2o94ccJxGUlJNQkNqAz32MLBMo5oTtE+HTsqybsDf5jnC2dJxGOLJrIqOg9nsYFyyQdT86Q6WHUG1jCdmsQU5kl0gkkGvz9I1+AxBcvoHiS/T6BLRZjy56W9IXz1jKSbNUGo9RBQmg3hRxaaUkgVDP9PvrHEerRleO4JDlaUZUtY1FdekIFJKlC9LN70h9xDFd6ch8IYAtT0gJeEIUkVCNBo7bwxjSQvkb8PuHYbKrOEqoKFwTWh+V4aTZiy5R5iwNra1+kfS5zpSnw0r6DQHrBiAXdukDnbezcKrRPDrIAz19r8oIJfwgX32HLrHyJThwDRqmzxYuYKULtvelYXaX2MJv6FmLJJCTUBVzQ9On6RmuKY1EtYSpS9VZgVHUOwBCfw7aVjZSluoZUlyauWDdeQL05vAh7OylzM0wLJd8gYAOXAKACfurRuEKdg5ytUZzgHDWnd8os5JlpU6vM7lTvUij65jGvlYeYpISUkJNmTVWpYPaodRYXu8FzOIyMOopBQlaUhkm4/KWBJqaOW9qxbh+HzJ05E+YoplJRRDs6iczqCSQwoGGzkmG+yXiEvw79Ypldk196FkHwANU5HrYNVQc1FCKOIp4v2KxTBeFnKlTQ4y+QE+EjxZlOm+hvyjepD2pSjac48noJZlEavv1Zow8jfoSOGMTnXAe1eOkTkYbHYZs6m70DKkm5U48JGrBjWNpjJKlClvp1/WCMRhsyg4dJ0uDrUG8DYlKZbhCMuxBI6u8CYZGNnYb+ZmLsVSlpQpBcf01g5rkM+/I3BjL8UmqwakpIEySqZlV3iSJju2RSVUWllUUPQ6RscBxRKVTJWKyIK1qISsg5kkhSSDyYG9H9IZYngcqf4i0xI8mYvldnCVXIo9YytHfs47xfAAqURIVLRlzOxSlhSyhamh1q8NsDw7iGLSV4WTLQhwUzFJSkqoxLqBc8wG5x0s9nkLHdLSDLSR4S5qC4cvXQ1eHsrh4CQGYD7aBSzNaiFjhjL5SPzxxPB40pM5aJigPCpSpZORqKPlypSXNQSPhC7CcBVOXlIKQk5SzUVf1oD6kPH6RxeBcGpy6ga+705Rz3td2WyJMyQoy0kMpFCGV4SWu7EiOwzdnTOzxdVaMdgsZIlSiwzBQLCicygpKGIFABlBL01c6lcGwMxeYLymWVlaSrM6n8oLUUnYGg0eIS+HypRypSWS6cxehpqaE1FrCl3h1JxyDYEgUbyhyCRWmsUMcbZPyypaLpuCSBVTqNGLlTlvwi2nvFCZeUWc8m+e8E93kKCR56pO9i93P7xJOGJNGFHuNPrR4fjHr4Spzb9CMGEFwtQBAoz16NtEJwI8pcadPWPpKE5i4BbQVDC5JHpFqJMtKi5UzCzGt2rGjFaHOI4dJQlcwKTkSkOmuZ1NRqBL1s/WA+HTkhiJbggjOtyH2a2t6VPpHuNxpMvu8twkmuzD1ELJk9UgHuyADdhqOR0hRwbg7Y5HJGM1SGHEZ+RWaQuW5IcLISVPVgl8qU0FRWgrDbh/ayUmWc5ZbsQPEAPzZgLRi8TiJykpK15s1g7MBozfKE2I4jNT5Ul3p4a053ie5K6aKqTq0zrUvtBLmH+n4jycD3UBAuOeiixSbl6NqBuf1jFdneJzJi0uWrV6fDQ6xpsXxAPlfMQfE1nez7xpxrw8p36QXgklywrASlUuKWHO2up+7wWMYqrpa7UuNoqmpDuGdqUq7WraOp0ZkrIYaQ5CnY6n8w1ENZDZXuA8B4eVkSCbUp+2kQRnCy5PTRrxmbNQikhlhZrO4cfXSLZqH8r8x86mg5CBpbC9v2+H6xcjEMQ9lU3DPyv8AbQGVMLG0RkIWhJWEJL/mJL20F3fXnBhE2aChKijPXMzZQC1AxG5ckesNMDjEFIBLOfD0BYO41+sFrlEF0nKddiILHSBSVsRcM7GpROE6bMVNmJcBRLhi197a7DYRo0YQ6WZrNHwmP+kXKnU3Y1jrdnFGiGTLQEPHipLtWr3Gv+IGnAu7FReCcHOJoev7R46XpRSKJ0ljpWLZ62LOCGpvAONnAX1jxwzvajhchaSuZLKlSzms5IFFZT00gThc15TyVlYqcvhNKtVIDO1DUUjS8QmZkDYhuujfOMli+zqZkzIgrlryZCtKjlUgEmxo9PiYw9G4mx4bhzlc6wf3UZ7g3ZNMqYmZ3q1KSGyqJy7Cj3gvjfF5mHObLmQEkq/uoEgHQXqQbQmo2rGGw2egRyjtn2jJxJkIJCECpCXBXdlVoK84P7T/AMVpScPmleJcxPgGtXuBZvjTeOZYdMyeSSR4nJU+VyHUSSa77QzgxfK2jGWXw9Vf94OzxqYJKZaMiUVHeZASNSwoBuVH4QxwGVCAyjM/NnoXOosAOQeEQSxATYHKK0PqN4aYAFKgUmqhUGmodugcvFqOKvsiTy9lVDVOGURmlKVlpQgHXTKbB7n9vP5mp3sd+fKATxJyUi6C5DPm0IOlGcCGOG4kCFpQhJQW0YpOp3YsaaQwrEmkTkzQH+e0SXMGmsfJa7UNKKBY2sSS3WK1A2a2kdB6JT+ITVW9KaE1alByiuZhCyczlR0vTf47wUVZQ4drZg4BPMq0pa9IitS1DM1Abkb36wvJ60MQW9nkrDKQQMwKfy8td2/wIligju/EHow9gHry1j1ExllSlepFAnUAR9On2bmRTMQOQPIcrxIyJuWy5ha66EXjzunKGYluRpzJZhD9OL8AUq6q0sDW8ZozmUpTivm2BNgA3KLU8WU4A8r5d6dfpBnpGF8mzTyuJgs6hTR35j75xb/KAEllOXe/w/xGe75NFm4ZgPRqC+kNpGNUA71VQV6AU94zI1EITiqeF8pGUpNgXBB+kFSkt5nb4D/EA4RdT4XO5Ni8HEEsNWr11b4QGT+g0Uy5SFOGVQsX2D1+sG8PQ5Y36+/pq/WA5aS2X3294P4eXXZwgAe9/nAvsJ9DTDyXUSwAJol60uQPanrDXDzKdfl6xVLA0o0EoSBXlTlB0BZYwCQ9OkRlrd9ucBzsQMzOTTlBGHmAx04XLTQtT1p7wKC9GcaGIzJxFmPKPpmISwNKjpHjgU9HPTeAZoBWQqmUPXnavxiWNnlKQQQLn2jK9q+PtLmGgOUAl6udH5BxTeNxVsy3SC8RxRKp6UkgpQMwCaAmoFtmV1aF8jiLTgXNfa6qjmXcxluDY1YTMUSAkgJCdczFWam2f48oo4Vx2WpSitZ7wrHdoALAanloK7R2eF9WZx5V2R1jDY8MK6RXxjiKe5WCHdJhPgp5YRPEspJBeoibFlJxOMT0f1CEnwjykWNK3+6wZIkEpXQ+TRnFhV9Kh+jamK5uECZiwomilCtAGJbd9vWC8FLcAqDB3LhzZ3ym7ekfR46SpHzua7tjDhUiWlUsFglMvOp7ldQLWFX2oC9IAnKzTHcABTCmUAPS+gqK7wxRPlBSczkJSagtVqJFWHpuYATL/HUB618tWApyrygsVWwM3aqysTACogkEgg1bfX6QVKQCpwGVRmt0NWaK5MiUVNmcf7RyfX2g7DpyqLDy7lz6HWDWheQYlGeWlVSRcNQAWL7R6Km/zMezJxokh2Dgs19TzicpKSWJaj0Y/WMXRmrZcJZUASoqINdEp1YaR4onMS7BVNSRS5LUeIy0BFqvqU23ZtOYgzDyVKFB4RUsoAtWop9HhaQzEWFEqWrP5iPxKOYCwp0vYdYqnY3vgQkjKSQ4YORQNuK1OgrA3aBIGVKSQhR8ZoadBQD5vVoHnThLT4SkABgT4iXJsPTle9oSnC3ZRx5WlQJxZDqATUJJKjoQLdAGP20B5kpUFOdNNfswfhkqKASRVQJoCSlLu7bqOv5RDPB8GC/MxSWITz/Mdn25Ryc4xjTN48c5TtAWDm1zCxoWtQj11h5JlBgr1Hrt0YxanhCEh38LOSNGuG+MViUnMkE+EAtyJqegG3I7wi8lsorFS2O+HSwZYYVFT69bwQpADM9OUB4IpShndq6mn1iZxFWOgqKg8nPrHvWZ8Q4weEBrz6QemSJajlpmAZqWe8J8DOq4Om2o/WJ4jiasoWzAuB1H2fYQdRAtjmWrxVbcVpTeGciakj7tGDRxIhQXmubaARoMDjwRQ3pBXEGpWM1yc78m39PnEZmAVuPnBklTIpq36/IR8ZwKqW2jJoT46RMAoLGhF29ICRjCp6FwQydWNvaNQoh6DmYA795opR/2jpxirjOKCJRL1AZjfqAb3IjlHbfjAWru0HNUqUWILM6X21jpXavFK/lpq/CxQsVDqOXMA3/Jq8jHHJ+FOHmy1nx5gmYErFSlVkrTzF2LEG8M4EnsWzNr9hhKxAKFpD2CkkU0Adtm02eJ4DBr7yWpIzWKmqwIpmbSF8mcCokDKEksLkJL0J1Z23NY0GKxk6VJQA6S7JmpJByhThPhuCTY08hpBsiaTS+wGNptN/RtsGtgl3L/AHSGCkgpLwlwPFMxYijAMzV1taG6prp+kfP1ui/2Oc9rOHpTMKwDU+LZykECo+6wLhl94gApykBvCRmUNjo+z/qY0naJlJGdGZSSyWo4ZVCQNDX33jLSErlLBsrS3QuOo+cXcEu0FX1og8iPWb/XYzkyEMAyEOTUuTYsCpTkW5XijHYLu1NoQCDQgu/wi6XhFrQVUSzHm5LE2u2kVcSw4KUgefQ6kCnvrD0XYhJU9k5MsANlD3+/hBspjoAfveEYkqH4fvX7EGYVBbyn0JgtAJDNS96jXX4mITVC7Fj90O0fJQaRGcIzRlSHwxyEIKUkKUQliKt6EMLfGAcRxEqGUEvYtdXtWx6RBGHAuC+1qb7wBi8QxOQZQT91gEYRsYlkkwLiBzTHvyNbb/esLMWUmYElRt4jz9tB8ocSVgOTCadKC56bgKPRk6kwjml86KGCPwse4BMqVLCnJWR4XIoSW8ump3hlJ4pSlABQgXNjV2H+YS4YhSUsAUZiWfxNsTpc86DRoiJxcgGj9RUk+0S8jcmXMEVGJrRMYZi2jG+m2ohTLSpeY+WuYMN6npWKV8SLAP5RX1o/3vC5OPUScqvCPeORhZqc0hjPx+U5UpIYMS/SIJxS2UXcqbVywcn5H2gVEokElTOHJ0A3+ftCXE8aU4AcsG2q7khr0+cNQwuT0J5MqW2b3gGLnKOVSTmS7jUpNQ4IejE9DBs+YZimcMl7MRsbUMc5nYtasOAlKU1zTFC5P4U5gxZn8MFy+IqkYdKkLIWVnNQNQJsWr59djDiwV+4m8xrsenIrKK0dzuLimkW8MxpzpagKgNcoPU21MYlHbCYP9xy31AIbQc/jERxtmJpWwINmuHpf4QVYX4wLzL6R2iZxlCQkVdmP9zA68nj3C8TS4reOYyu0ImqSQp9KnkwjRcPxJYqp4XZ6uo2ELyxdfRiOXt4bDE8UBSouz0T1p9N494TIcvyJf0pCHGcQJUJZFA1W1Iryb9Y0GExIl01KQ3rSBNUFTsDxcrPnlp2UhQ1Zbk8/xG0YntX2bXMSyAlQSEsSAFjKlmCgACDsfQiNlIxARiJiy7lTb0YU94vxKQTQNr+sAWZ43aDPEsipnFeD8HUcZKlKOTMsJJVRnoa6HTqRGlxPZ6fhcRKRUyiXSLEMXAINDUFjW55Rq8XwhOdMwJaYkhSFNZjubh96Qp47MmLmImFQTlBQUgM4BKkFmuCVAtyhjJy1kV+aF4cVwf57KMIgpLEsRUaEHa94ZJfINRz+/wBIFlcTSoBMzwgChA9q31i+UEzEZpZEwkVe97A78jeJi2UmBY3GJ7tSMrqJfMX5au9xGcxKfCogZlKHR9Nno/wgzHTaqoQxavypAKZnmJYuAOfpWmloq8J03Elc9aUi2ViMoST5gA6SqutGH2IjNUkqC2ZTM/J4kZSMjhn1DHqeVIiovVq7C3tFaMUyRKQRJUgsC7v5ga32PvBcjDJKCcwd7GlPqYXSxuD8IJkq67fvBGmAstUkp1ipCQb3iwGLkq2EeMFOKxJIOxDa161hdNc/KDVKDF72A9XJ9oqSge8DQUDyl7gfZr6N8YqKQQUt1OuV3UznzEQxUpLU8zl9mowG5dyesCrlEIIahUNPi+ggMsUJO2MwzTiqQp/m+7BAdNd6V09INwHEgCpeUZU1O9i3IOaesWjhqcwWu2QqSGclidNqPXcbwpmYVasOpIWUgLzKFgTZI6itTvE/JxvlaKeLlfGpFmK7SEpWLZlZi93qEh+T/CPeH4kZnDFLBx+Us9+dYVYLhyjSmZ6uX3JNNYa4TDm1CVClG3fq1Y1Hja2eny96L5mN8IAurMSx1L5Q3t8Yqw2KKBkyj8TKyuXL39WiAksptj6dYPx3hWkIHiQWINQSCSAxuGIHoYehjUaSEZ5XO2yzAYcJVLSQ7qByjdwHrehpWrXijtChKijKlIDFQCdiohiRcum/MQXKxCVIK2JmAEuTqNQBVwCkfCEc+eVK+g0GwHrHYQ+RyU/joow6CM16iw1U7pfkDWIYnBEAqoBtsIMlyia2j5XipfSGOiWwH4knoG4RhM81OcqSi6lC6U7+7fSNejjoCJaZaWKXmK/EkmgQkauNTuYT8PmHD1CQXSCMyXy/7m15P8IDmTAEk5/E5dIGVwygC9mFwANTCs4OTGozSRtsD2hlGYSVAGnhJttD+Rx9JXe5HNto4ZNVUxbhuIzEF0qI9ae0DlgTCxytHXV8aBxDE5fGzuzVoST7w2m8RAUWWlY/MmxeOM//ADy1F1XN+u8OuGdo2uemzxLz8WS8KGHkRfp1Cdic6XLOSB/xF6Qj47N/qAC2V/Uk/pFOL48QmVmyjwAjKoHwkBswBOUliWvCjinEcygsflDwg4tOh5STVhS57XihU9sxS6FCoKTfWo19YBn8UeggnhMgzZiUiuYsatQ0uaQWCoHJ2V4jGZie8HRQAHuPqIDkEXNn01+xDjjmAlygh0lRUTQTEsEuco8PiqGNQOUComylhQyBH5Qkm55l/CBz94scKLVyoj86adRsipZIy6JD2Fq+YtaseOogOktoSGtt/mCji8tCbBso6k36x5i1pTLBzgqVdA/CKHxFqnlFNMlVYIVmtBsC9v1hh2cwQmzshLuCTVqCpJOgZ4RTMUCRmo3KnX1/SGnB8clGZgk5klJ0LUJYguHZuhMamm1o5Gr2WTpoCjQ0Jq1CN3tE5E0HUe8XYKcMwJSFJq6SSyr3Yg/tEP5ZKiXSL/YjN/Rh16QnAFyTp4QNS4FKMw9LRU1ATdNALdXN3qPaIn8P3rH0zzHqYHQWyasGUs5DlL5dQDZ3o5FfWLsXLUZctAUyXchnL7s+rkDUxLD/AOqr/h80xDD+cen0jL2bWvCKsOtMxblmRRJvUA2GloTBCxLys+dW13B/TS0aDiXnmf2q/wCsLU+SX/5P+sZXlm/uhVJkupqpLF9nFaezRbhvxJSmpPhq1C4b2PvFM7zjor/2VBfB/Mv/AMX6RuXjZ6P9yQOJAC2UxGZlEF6PWvwiZV5lOMx8O9wxr015xUr7+MfYbzDqPmI0tnHotxWMEoBEt0qDpVz51PNVG0B6CYDBGYtKQN6k0dlH3pHvGv8AXm/3q+cEcJ/H/YPpHn8Yto6lcqPsZhBLCRyBatQQC9txHmBlFNSHfQb7XoNzs8fcT8yf7RBE7/R/4q/9hHU/gmca+bQuXPKlOQL7fX/MQxMwq821LvajRRJ0izFeX72giWgf2IzHwTEheJCBUNWRSmGZxCO4SgIZedSlL1IYBKQdgPjC8Qd/9aep+QjLVnLGXFOLnFGWciZfdykywEa5dTzP0EHSOBTP5Uz84IEwIy0chqkAmpG1BzhLgodSrD+76QGeCEq0djnnFvYrVOWDVJHMjTSG/BsXlTMIURNYFNgGDlXjKwQoaAAuwpEptvvlDvsnbEf2I+aoXnx4rwPj5M36ETMMqbJky5CHStWZYCspVlQl0uoOnUPqUwkmYZcuZ/VBBZ2vQFmpZspDcot4J/qJ6j/rGi43ed/4lfKXB8XwfVAM39ROb9MTOW5JL1JMey1hmMRmaxBMPJiDVhJQ4ZqcrxXIwIJufeJD6QRho7Z4KlqysBaLZSopNolKjLMH/9k="/>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9" name="AutoShape 12" descr="http://t3.gstatic.com/images?q=tbn:ANd9GcRpo0_4TddAMbcMah7NvdSLF0oK0OKhdKqvD3u4vb5suoJA_MvRUKpI1iHlN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8" name="Picture 14" descr="http://t3.gstatic.com/images?q=tbn:ANd9GcRpo0_4TddAMbcMah7NvdSLF0oK0OKhdKqvD3u4vb5suoJA_MvRUKpI1iHl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4" y="5026536"/>
            <a:ext cx="3319537" cy="1609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98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1032"/>
                                        </p:tgtEl>
                                        <p:attrNameLst>
                                          <p:attrName>style.visibility</p:attrName>
                                        </p:attrNameLst>
                                      </p:cBhvr>
                                      <p:to>
                                        <p:strVal val="visible"/>
                                      </p:to>
                                    </p:set>
                                    <p:animEffect transition="in" filter="wipe(down)">
                                      <p:cBhvr>
                                        <p:cTn id="15" dur="580">
                                          <p:stCondLst>
                                            <p:cond delay="0"/>
                                          </p:stCondLst>
                                        </p:cTn>
                                        <p:tgtEl>
                                          <p:spTgt spid="1032"/>
                                        </p:tgtEl>
                                      </p:cBhvr>
                                    </p:animEffect>
                                    <p:anim calcmode="lin" valueType="num">
                                      <p:cBhvr>
                                        <p:cTn id="16" dur="1822" tmFilter="0,0; 0.14,0.36; 0.43,0.73; 0.71,0.91; 1.0,1.0">
                                          <p:stCondLst>
                                            <p:cond delay="0"/>
                                          </p:stCondLst>
                                        </p:cTn>
                                        <p:tgtEl>
                                          <p:spTgt spid="103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103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103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103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1032"/>
                                        </p:tgtEl>
                                        <p:attrNameLst>
                                          <p:attrName>ppt_y</p:attrName>
                                        </p:attrNameLst>
                                      </p:cBhvr>
                                      <p:tavLst>
                                        <p:tav tm="0" fmla="#ppt_y-sin(pi*$)/81">
                                          <p:val>
                                            <p:fltVal val="0"/>
                                          </p:val>
                                        </p:tav>
                                        <p:tav tm="100000">
                                          <p:val>
                                            <p:fltVal val="1"/>
                                          </p:val>
                                        </p:tav>
                                      </p:tavLst>
                                    </p:anim>
                                    <p:animScale>
                                      <p:cBhvr>
                                        <p:cTn id="21" dur="26">
                                          <p:stCondLst>
                                            <p:cond delay="650"/>
                                          </p:stCondLst>
                                        </p:cTn>
                                        <p:tgtEl>
                                          <p:spTgt spid="1032"/>
                                        </p:tgtEl>
                                      </p:cBhvr>
                                      <p:to x="100000" y="60000"/>
                                    </p:animScale>
                                    <p:animScale>
                                      <p:cBhvr>
                                        <p:cTn id="22" dur="166" decel="50000">
                                          <p:stCondLst>
                                            <p:cond delay="676"/>
                                          </p:stCondLst>
                                        </p:cTn>
                                        <p:tgtEl>
                                          <p:spTgt spid="1032"/>
                                        </p:tgtEl>
                                      </p:cBhvr>
                                      <p:to x="100000" y="100000"/>
                                    </p:animScale>
                                    <p:animScale>
                                      <p:cBhvr>
                                        <p:cTn id="23" dur="26">
                                          <p:stCondLst>
                                            <p:cond delay="1312"/>
                                          </p:stCondLst>
                                        </p:cTn>
                                        <p:tgtEl>
                                          <p:spTgt spid="1032"/>
                                        </p:tgtEl>
                                      </p:cBhvr>
                                      <p:to x="100000" y="80000"/>
                                    </p:animScale>
                                    <p:animScale>
                                      <p:cBhvr>
                                        <p:cTn id="24" dur="166" decel="50000">
                                          <p:stCondLst>
                                            <p:cond delay="1338"/>
                                          </p:stCondLst>
                                        </p:cTn>
                                        <p:tgtEl>
                                          <p:spTgt spid="1032"/>
                                        </p:tgtEl>
                                      </p:cBhvr>
                                      <p:to x="100000" y="100000"/>
                                    </p:animScale>
                                    <p:animScale>
                                      <p:cBhvr>
                                        <p:cTn id="25" dur="26">
                                          <p:stCondLst>
                                            <p:cond delay="1642"/>
                                          </p:stCondLst>
                                        </p:cTn>
                                        <p:tgtEl>
                                          <p:spTgt spid="1032"/>
                                        </p:tgtEl>
                                      </p:cBhvr>
                                      <p:to x="100000" y="90000"/>
                                    </p:animScale>
                                    <p:animScale>
                                      <p:cBhvr>
                                        <p:cTn id="26" dur="166" decel="50000">
                                          <p:stCondLst>
                                            <p:cond delay="1668"/>
                                          </p:stCondLst>
                                        </p:cTn>
                                        <p:tgtEl>
                                          <p:spTgt spid="1032"/>
                                        </p:tgtEl>
                                      </p:cBhvr>
                                      <p:to x="100000" y="100000"/>
                                    </p:animScale>
                                    <p:animScale>
                                      <p:cBhvr>
                                        <p:cTn id="27" dur="26">
                                          <p:stCondLst>
                                            <p:cond delay="1808"/>
                                          </p:stCondLst>
                                        </p:cTn>
                                        <p:tgtEl>
                                          <p:spTgt spid="1032"/>
                                        </p:tgtEl>
                                      </p:cBhvr>
                                      <p:to x="100000" y="95000"/>
                                    </p:animScale>
                                    <p:animScale>
                                      <p:cBhvr>
                                        <p:cTn id="28" dur="166" decel="50000">
                                          <p:stCondLst>
                                            <p:cond delay="1834"/>
                                          </p:stCondLst>
                                        </p:cTn>
                                        <p:tgtEl>
                                          <p:spTgt spid="103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down)">
                                      <p:cBhvr>
                                        <p:cTn id="33" dur="580">
                                          <p:stCondLst>
                                            <p:cond delay="0"/>
                                          </p:stCondLst>
                                        </p:cTn>
                                        <p:tgtEl>
                                          <p:spTgt spid="4"/>
                                        </p:tgtEl>
                                      </p:cBhvr>
                                    </p:animEffect>
                                    <p:anim calcmode="lin" valueType="num">
                                      <p:cBhvr>
                                        <p:cTn id="3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9" dur="26">
                                          <p:stCondLst>
                                            <p:cond delay="650"/>
                                          </p:stCondLst>
                                        </p:cTn>
                                        <p:tgtEl>
                                          <p:spTgt spid="4"/>
                                        </p:tgtEl>
                                      </p:cBhvr>
                                      <p:to x="100000" y="60000"/>
                                    </p:animScale>
                                    <p:animScale>
                                      <p:cBhvr>
                                        <p:cTn id="40" dur="166" decel="50000">
                                          <p:stCondLst>
                                            <p:cond delay="676"/>
                                          </p:stCondLst>
                                        </p:cTn>
                                        <p:tgtEl>
                                          <p:spTgt spid="4"/>
                                        </p:tgtEl>
                                      </p:cBhvr>
                                      <p:to x="100000" y="100000"/>
                                    </p:animScale>
                                    <p:animScale>
                                      <p:cBhvr>
                                        <p:cTn id="41" dur="26">
                                          <p:stCondLst>
                                            <p:cond delay="1312"/>
                                          </p:stCondLst>
                                        </p:cTn>
                                        <p:tgtEl>
                                          <p:spTgt spid="4"/>
                                        </p:tgtEl>
                                      </p:cBhvr>
                                      <p:to x="100000" y="80000"/>
                                    </p:animScale>
                                    <p:animScale>
                                      <p:cBhvr>
                                        <p:cTn id="42" dur="166" decel="50000">
                                          <p:stCondLst>
                                            <p:cond delay="1338"/>
                                          </p:stCondLst>
                                        </p:cTn>
                                        <p:tgtEl>
                                          <p:spTgt spid="4"/>
                                        </p:tgtEl>
                                      </p:cBhvr>
                                      <p:to x="100000" y="100000"/>
                                    </p:animScale>
                                    <p:animScale>
                                      <p:cBhvr>
                                        <p:cTn id="43" dur="26">
                                          <p:stCondLst>
                                            <p:cond delay="1642"/>
                                          </p:stCondLst>
                                        </p:cTn>
                                        <p:tgtEl>
                                          <p:spTgt spid="4"/>
                                        </p:tgtEl>
                                      </p:cBhvr>
                                      <p:to x="100000" y="90000"/>
                                    </p:animScale>
                                    <p:animScale>
                                      <p:cBhvr>
                                        <p:cTn id="44" dur="166" decel="50000">
                                          <p:stCondLst>
                                            <p:cond delay="1668"/>
                                          </p:stCondLst>
                                        </p:cTn>
                                        <p:tgtEl>
                                          <p:spTgt spid="4"/>
                                        </p:tgtEl>
                                      </p:cBhvr>
                                      <p:to x="100000" y="100000"/>
                                    </p:animScale>
                                    <p:animScale>
                                      <p:cBhvr>
                                        <p:cTn id="45" dur="26">
                                          <p:stCondLst>
                                            <p:cond delay="1808"/>
                                          </p:stCondLst>
                                        </p:cTn>
                                        <p:tgtEl>
                                          <p:spTgt spid="4"/>
                                        </p:tgtEl>
                                      </p:cBhvr>
                                      <p:to x="100000" y="95000"/>
                                    </p:animScale>
                                    <p:animScale>
                                      <p:cBhvr>
                                        <p:cTn id="46" dur="166" decel="50000">
                                          <p:stCondLst>
                                            <p:cond delay="1834"/>
                                          </p:stCondLst>
                                        </p:cTn>
                                        <p:tgtEl>
                                          <p:spTgt spid="4"/>
                                        </p:tgtEl>
                                      </p:cBhvr>
                                      <p:to x="100000" y="100000"/>
                                    </p:animScale>
                                  </p:childTnLst>
                                </p:cTn>
                              </p:par>
                            </p:childTnLst>
                          </p:cTn>
                        </p:par>
                      </p:childTnLst>
                    </p:cTn>
                  </p:par>
                  <p:par>
                    <p:cTn id="47" fill="hold">
                      <p:stCondLst>
                        <p:cond delay="indefinite"/>
                      </p:stCondLst>
                      <p:childTnLst>
                        <p:par>
                          <p:cTn id="48" fill="hold">
                            <p:stCondLst>
                              <p:cond delay="0"/>
                            </p:stCondLst>
                            <p:childTnLst>
                              <p:par>
                                <p:cTn id="49" presetID="26" presetClass="entr" presetSubtype="0" fill="hold" nodeType="clickEffect">
                                  <p:stCondLst>
                                    <p:cond delay="0"/>
                                  </p:stCondLst>
                                  <p:childTnLst>
                                    <p:set>
                                      <p:cBhvr>
                                        <p:cTn id="50" dur="1" fill="hold">
                                          <p:stCondLst>
                                            <p:cond delay="0"/>
                                          </p:stCondLst>
                                        </p:cTn>
                                        <p:tgtEl>
                                          <p:spTgt spid="1038"/>
                                        </p:tgtEl>
                                        <p:attrNameLst>
                                          <p:attrName>style.visibility</p:attrName>
                                        </p:attrNameLst>
                                      </p:cBhvr>
                                      <p:to>
                                        <p:strVal val="visible"/>
                                      </p:to>
                                    </p:set>
                                    <p:animEffect transition="in" filter="wipe(down)">
                                      <p:cBhvr>
                                        <p:cTn id="51" dur="580">
                                          <p:stCondLst>
                                            <p:cond delay="0"/>
                                          </p:stCondLst>
                                        </p:cTn>
                                        <p:tgtEl>
                                          <p:spTgt spid="1038"/>
                                        </p:tgtEl>
                                      </p:cBhvr>
                                    </p:animEffect>
                                    <p:anim calcmode="lin" valueType="num">
                                      <p:cBhvr>
                                        <p:cTn id="52" dur="1822" tmFilter="0,0; 0.14,0.36; 0.43,0.73; 0.71,0.91; 1.0,1.0">
                                          <p:stCondLst>
                                            <p:cond delay="0"/>
                                          </p:stCondLst>
                                        </p:cTn>
                                        <p:tgtEl>
                                          <p:spTgt spid="1038"/>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1038"/>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1038"/>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1038"/>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1038"/>
                                        </p:tgtEl>
                                        <p:attrNameLst>
                                          <p:attrName>ppt_y</p:attrName>
                                        </p:attrNameLst>
                                      </p:cBhvr>
                                      <p:tavLst>
                                        <p:tav tm="0" fmla="#ppt_y-sin(pi*$)/81">
                                          <p:val>
                                            <p:fltVal val="0"/>
                                          </p:val>
                                        </p:tav>
                                        <p:tav tm="100000">
                                          <p:val>
                                            <p:fltVal val="1"/>
                                          </p:val>
                                        </p:tav>
                                      </p:tavLst>
                                    </p:anim>
                                    <p:animScale>
                                      <p:cBhvr>
                                        <p:cTn id="57" dur="26">
                                          <p:stCondLst>
                                            <p:cond delay="650"/>
                                          </p:stCondLst>
                                        </p:cTn>
                                        <p:tgtEl>
                                          <p:spTgt spid="1038"/>
                                        </p:tgtEl>
                                      </p:cBhvr>
                                      <p:to x="100000" y="60000"/>
                                    </p:animScale>
                                    <p:animScale>
                                      <p:cBhvr>
                                        <p:cTn id="58" dur="166" decel="50000">
                                          <p:stCondLst>
                                            <p:cond delay="676"/>
                                          </p:stCondLst>
                                        </p:cTn>
                                        <p:tgtEl>
                                          <p:spTgt spid="1038"/>
                                        </p:tgtEl>
                                      </p:cBhvr>
                                      <p:to x="100000" y="100000"/>
                                    </p:animScale>
                                    <p:animScale>
                                      <p:cBhvr>
                                        <p:cTn id="59" dur="26">
                                          <p:stCondLst>
                                            <p:cond delay="1312"/>
                                          </p:stCondLst>
                                        </p:cTn>
                                        <p:tgtEl>
                                          <p:spTgt spid="1038"/>
                                        </p:tgtEl>
                                      </p:cBhvr>
                                      <p:to x="100000" y="80000"/>
                                    </p:animScale>
                                    <p:animScale>
                                      <p:cBhvr>
                                        <p:cTn id="60" dur="166" decel="50000">
                                          <p:stCondLst>
                                            <p:cond delay="1338"/>
                                          </p:stCondLst>
                                        </p:cTn>
                                        <p:tgtEl>
                                          <p:spTgt spid="1038"/>
                                        </p:tgtEl>
                                      </p:cBhvr>
                                      <p:to x="100000" y="100000"/>
                                    </p:animScale>
                                    <p:animScale>
                                      <p:cBhvr>
                                        <p:cTn id="61" dur="26">
                                          <p:stCondLst>
                                            <p:cond delay="1642"/>
                                          </p:stCondLst>
                                        </p:cTn>
                                        <p:tgtEl>
                                          <p:spTgt spid="1038"/>
                                        </p:tgtEl>
                                      </p:cBhvr>
                                      <p:to x="100000" y="90000"/>
                                    </p:animScale>
                                    <p:animScale>
                                      <p:cBhvr>
                                        <p:cTn id="62" dur="166" decel="50000">
                                          <p:stCondLst>
                                            <p:cond delay="1668"/>
                                          </p:stCondLst>
                                        </p:cTn>
                                        <p:tgtEl>
                                          <p:spTgt spid="1038"/>
                                        </p:tgtEl>
                                      </p:cBhvr>
                                      <p:to x="100000" y="100000"/>
                                    </p:animScale>
                                    <p:animScale>
                                      <p:cBhvr>
                                        <p:cTn id="63" dur="26">
                                          <p:stCondLst>
                                            <p:cond delay="1808"/>
                                          </p:stCondLst>
                                        </p:cTn>
                                        <p:tgtEl>
                                          <p:spTgt spid="1038"/>
                                        </p:tgtEl>
                                      </p:cBhvr>
                                      <p:to x="100000" y="95000"/>
                                    </p:animScale>
                                    <p:animScale>
                                      <p:cBhvr>
                                        <p:cTn id="64" dur="166" decel="50000">
                                          <p:stCondLst>
                                            <p:cond delay="1834"/>
                                          </p:stCondLst>
                                        </p:cTn>
                                        <p:tgtEl>
                                          <p:spTgt spid="103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Fuera de todo lo creado: ¿Quién es el único que tiene inmortalidad?</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179512" y="1600200"/>
            <a:ext cx="8712968" cy="5257800"/>
          </a:xfrm>
        </p:spPr>
        <p:txBody>
          <a:bodyPr>
            <a:normAutofit fontScale="85000" lnSpcReduction="20000"/>
          </a:bodyPr>
          <a:lstStyle/>
          <a:p>
            <a:pPr marL="0" indent="0">
              <a:buNone/>
            </a:pPr>
            <a:r>
              <a:rPr lang="es-CO" b="1" dirty="0" smtClean="0">
                <a:solidFill>
                  <a:srgbClr val="FF0000"/>
                </a:solidFill>
              </a:rPr>
              <a:t>1 Tim.6:15-16</a:t>
            </a:r>
            <a:r>
              <a:rPr lang="es-CO" dirty="0" smtClean="0"/>
              <a:t>.</a:t>
            </a:r>
            <a:r>
              <a:rPr lang="es-CO" dirty="0"/>
              <a:t> </a:t>
            </a:r>
            <a:r>
              <a:rPr lang="es-CO" dirty="0" smtClean="0"/>
              <a:t>Al </a:t>
            </a:r>
            <a:r>
              <a:rPr lang="es-CO" dirty="0"/>
              <a:t>cual a su tiempo mostrará el Bienaventurado y </a:t>
            </a:r>
            <a:r>
              <a:rPr lang="es-CO" b="1" i="1" u="sng" dirty="0"/>
              <a:t>solo Poderoso, Rey de reyes, y Señor de señores</a:t>
            </a:r>
            <a:r>
              <a:rPr lang="es-CO" b="1" i="1" u="sng" dirty="0" smtClean="0"/>
              <a:t>;</a:t>
            </a:r>
            <a:endParaRPr lang="es-CO" b="1" i="1" u="sng" dirty="0"/>
          </a:p>
          <a:p>
            <a:r>
              <a:rPr lang="es-CO" b="1" baseline="30000" dirty="0"/>
              <a:t>16 </a:t>
            </a:r>
            <a:r>
              <a:rPr lang="es-CO" b="1" i="1" u="sng" dirty="0"/>
              <a:t>e</a:t>
            </a:r>
            <a:r>
              <a:rPr lang="es-CO" b="1" i="1" u="sng" dirty="0" smtClean="0"/>
              <a:t>l </a:t>
            </a:r>
            <a:r>
              <a:rPr lang="es-CO" b="1" i="1" u="sng" dirty="0"/>
              <a:t>único que tiene inmortalidad</a:t>
            </a:r>
            <a:r>
              <a:rPr lang="es-CO" dirty="0"/>
              <a:t>, que habita en luz inaccesible; a quien ninguno de los hombres </a:t>
            </a:r>
            <a:r>
              <a:rPr lang="es-CO" dirty="0" smtClean="0"/>
              <a:t>(en su estado de pecado) ha </a:t>
            </a:r>
            <a:r>
              <a:rPr lang="es-CO" dirty="0"/>
              <a:t>visto ni puede ver; al cual </a:t>
            </a:r>
            <a:r>
              <a:rPr lang="es-CO" i="1" dirty="0"/>
              <a:t>sea</a:t>
            </a:r>
            <a:r>
              <a:rPr lang="es-CO" dirty="0"/>
              <a:t> la honra y el imperio sempiterno. Amén</a:t>
            </a:r>
            <a:r>
              <a:rPr lang="es-CO" dirty="0" smtClean="0"/>
              <a:t>.</a:t>
            </a:r>
          </a:p>
          <a:p>
            <a:pPr marL="0" indent="0">
              <a:buNone/>
            </a:pPr>
            <a:endParaRPr lang="es-CO" dirty="0" smtClean="0"/>
          </a:p>
          <a:p>
            <a:pPr marL="0" indent="0">
              <a:buNone/>
            </a:pPr>
            <a:r>
              <a:rPr lang="es-CO" dirty="0" smtClean="0"/>
              <a:t>Lo que quiere decir el apóstol es que, </a:t>
            </a:r>
            <a:r>
              <a:rPr lang="es-CO" dirty="0"/>
              <a:t>sólo Dios posee vida eterna en forma inherente</a:t>
            </a:r>
            <a:r>
              <a:rPr lang="es-CO" dirty="0" smtClean="0"/>
              <a:t>.</a:t>
            </a:r>
            <a:r>
              <a:rPr lang="es-CO" dirty="0"/>
              <a:t> </a:t>
            </a:r>
            <a:r>
              <a:rPr lang="es-CO" dirty="0" smtClean="0">
                <a:solidFill>
                  <a:srgbClr val="FF0000"/>
                </a:solidFill>
              </a:rPr>
              <a:t>En exo.3:14</a:t>
            </a:r>
            <a:r>
              <a:rPr lang="es-CO" dirty="0" smtClean="0"/>
              <a:t>. YO SOY EL QUE SOY, </a:t>
            </a:r>
          </a:p>
          <a:p>
            <a:pPr marL="0" indent="0">
              <a:buNone/>
            </a:pPr>
            <a:r>
              <a:rPr lang="es-CO" dirty="0" smtClean="0"/>
              <a:t>En </a:t>
            </a:r>
            <a:r>
              <a:rPr lang="es-CO" dirty="0"/>
              <a:t>hebreo, al igual que en castellano, este </a:t>
            </a:r>
            <a:r>
              <a:rPr lang="es-CO" dirty="0" smtClean="0"/>
              <a:t>nombre: YO SOY EL QUE SOY es </a:t>
            </a:r>
            <a:r>
              <a:rPr lang="es-CO" dirty="0"/>
              <a:t>una forma del verbo "ser", e implica que su poseedor es Aquel que es eterno y que existe por sí mismo </a:t>
            </a:r>
            <a:r>
              <a:rPr lang="es-CO" dirty="0" smtClean="0">
                <a:solidFill>
                  <a:srgbClr val="FF0000"/>
                </a:solidFill>
              </a:rPr>
              <a:t>(Así lo dijo Jesús en Juan 8:58</a:t>
            </a:r>
            <a:r>
              <a:rPr lang="es-CO" dirty="0">
                <a:solidFill>
                  <a:srgbClr val="FF0000"/>
                </a:solidFill>
              </a:rPr>
              <a:t>; DTG 435).</a:t>
            </a:r>
            <a:endParaRPr lang="es-CO" dirty="0" smtClean="0">
              <a:solidFill>
                <a:srgbClr val="FF0000"/>
              </a:solidFill>
            </a:endParaRPr>
          </a:p>
          <a:p>
            <a:endParaRPr lang="es-CO" dirty="0"/>
          </a:p>
        </p:txBody>
      </p:sp>
    </p:spTree>
    <p:extLst>
      <p:ext uri="{BB962C8B-B14F-4D97-AF65-F5344CB8AC3E}">
        <p14:creationId xmlns:p14="http://schemas.microsoft.com/office/powerpoint/2010/main" val="2167707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1000" fill="hold"/>
                                        <p:tgtEl>
                                          <p:spTgt spid="2"/>
                                        </p:tgtEl>
                                        <p:attrNameLst>
                                          <p:attrName>ppt_w</p:attrName>
                                        </p:attrNameLst>
                                      </p:cBhvr>
                                      <p:tavLst>
                                        <p:tav tm="0">
                                          <p:val>
                                            <p:fltVal val="0"/>
                                          </p:val>
                                        </p:tav>
                                        <p:tav tm="100000">
                                          <p:val>
                                            <p:strVal val="#ppt_w"/>
                                          </p:val>
                                        </p:tav>
                                      </p:tavLst>
                                    </p:anim>
                                    <p:anim calcmode="lin" valueType="num">
                                      <p:cBhvr>
                                        <p:cTn id="34" dur="1000" fill="hold"/>
                                        <p:tgtEl>
                                          <p:spTgt spid="2"/>
                                        </p:tgtEl>
                                        <p:attrNameLst>
                                          <p:attrName>ppt_h</p:attrName>
                                        </p:attrNameLst>
                                      </p:cBhvr>
                                      <p:tavLst>
                                        <p:tav tm="0">
                                          <p:val>
                                            <p:fltVal val="0"/>
                                          </p:val>
                                        </p:tav>
                                        <p:tav tm="100000">
                                          <p:val>
                                            <p:strVal val="#ppt_h"/>
                                          </p:val>
                                        </p:tav>
                                      </p:tavLst>
                                    </p:anim>
                                    <p:anim calcmode="lin" valueType="num">
                                      <p:cBhvr>
                                        <p:cTn id="35" dur="1000" fill="hold"/>
                                        <p:tgtEl>
                                          <p:spTgt spid="2"/>
                                        </p:tgtEl>
                                        <p:attrNameLst>
                                          <p:attrName>style.rotation</p:attrName>
                                        </p:attrNameLst>
                                      </p:cBhvr>
                                      <p:tavLst>
                                        <p:tav tm="0">
                                          <p:val>
                                            <p:fltVal val="90"/>
                                          </p:val>
                                        </p:tav>
                                        <p:tav tm="100000">
                                          <p:val>
                                            <p:fltVal val="0"/>
                                          </p:val>
                                        </p:tav>
                                      </p:tavLst>
                                    </p:anim>
                                    <p:animEffect transition="in" filter="fade">
                                      <p:cBhvr>
                                        <p:cTn id="3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3672409"/>
          </a:xfrm>
        </p:spPr>
        <p:txBody>
          <a:bodyPr>
            <a:normAutofit fontScale="92500" lnSpcReduction="10000"/>
          </a:bodyPr>
          <a:lstStyle/>
          <a:p>
            <a:pPr marL="0" indent="0">
              <a:buNone/>
            </a:pPr>
            <a:r>
              <a:rPr lang="es-CO" b="1" dirty="0" smtClean="0"/>
              <a:t> </a:t>
            </a:r>
            <a:r>
              <a:rPr lang="es-CO" dirty="0" smtClean="0"/>
              <a:t>Todos </a:t>
            </a:r>
            <a:r>
              <a:rPr lang="es-CO" dirty="0"/>
              <a:t>los seres creados son mortales, y por lo tanto deben cumplir con ciertas condiciones para que su vida </a:t>
            </a:r>
            <a:r>
              <a:rPr lang="es-CO" dirty="0" smtClean="0"/>
              <a:t>continúe.</a:t>
            </a:r>
          </a:p>
          <a:p>
            <a:r>
              <a:rPr lang="es-CO" dirty="0" smtClean="0"/>
              <a:t> </a:t>
            </a:r>
            <a:r>
              <a:rPr lang="es-CO" dirty="0" smtClean="0">
                <a:solidFill>
                  <a:srgbClr val="FF0000"/>
                </a:solidFill>
              </a:rPr>
              <a:t>1Cor.15:54.</a:t>
            </a:r>
            <a:r>
              <a:rPr lang="es-CO" dirty="0" smtClean="0"/>
              <a:t> </a:t>
            </a:r>
            <a:r>
              <a:rPr lang="es-CO" dirty="0"/>
              <a:t>Y cuando esto corruptible se vista de incorrupción y esto mortal se vista de inmortalidad, entonces se cumplirá la palabra que está escrita: ¡Sorbida es la muerte en </a:t>
            </a:r>
            <a:r>
              <a:rPr lang="es-CO" dirty="0" smtClean="0"/>
              <a:t>victoria!</a:t>
            </a:r>
          </a:p>
        </p:txBody>
      </p:sp>
      <p:sp>
        <p:nvSpPr>
          <p:cNvPr id="4" name="3 Rectángulo"/>
          <p:cNvSpPr/>
          <p:nvPr/>
        </p:nvSpPr>
        <p:spPr>
          <a:xfrm>
            <a:off x="251520" y="4149080"/>
            <a:ext cx="6552728" cy="2800767"/>
          </a:xfrm>
          <a:prstGeom prst="rect">
            <a:avLst/>
          </a:prstGeom>
        </p:spPr>
        <p:txBody>
          <a:bodyPr wrap="square">
            <a:spAutoFit/>
          </a:bodyPr>
          <a:lstStyle/>
          <a:p>
            <a:r>
              <a:rPr lang="es-CO" sz="2800" b="1" dirty="0">
                <a:solidFill>
                  <a:srgbClr val="FF0000"/>
                </a:solidFill>
              </a:rPr>
              <a:t>1</a:t>
            </a:r>
            <a:r>
              <a:rPr lang="es-CO" sz="2400" dirty="0"/>
              <a:t>). Deben aceptar a Cristo como su Salvador </a:t>
            </a:r>
            <a:r>
              <a:rPr lang="es-CO" sz="2400" dirty="0" smtClean="0"/>
              <a:t>persona</a:t>
            </a:r>
            <a:r>
              <a:rPr lang="es-CO" sz="2400" dirty="0"/>
              <a:t> </a:t>
            </a:r>
            <a:r>
              <a:rPr lang="es-CO" sz="2400" dirty="0" smtClean="0">
                <a:solidFill>
                  <a:srgbClr val="FF0000"/>
                </a:solidFill>
              </a:rPr>
              <a:t>(Lea Juan 3:16).</a:t>
            </a:r>
            <a:endParaRPr lang="es-CO" sz="2400" dirty="0">
              <a:solidFill>
                <a:srgbClr val="FF0000"/>
              </a:solidFill>
            </a:endParaRPr>
          </a:p>
          <a:p>
            <a:r>
              <a:rPr lang="es-CO" sz="2800" b="1" dirty="0">
                <a:solidFill>
                  <a:srgbClr val="FF0000"/>
                </a:solidFill>
              </a:rPr>
              <a:t>2</a:t>
            </a:r>
            <a:r>
              <a:rPr lang="es-CO" sz="2400" dirty="0"/>
              <a:t>).  A partir de ese momento por la gracia de Dios, debe comenzar una vida de santificación, y a medida que eso ocurre, sus caracteres van siendo transformados poco a poco a la imagen de </a:t>
            </a:r>
            <a:r>
              <a:rPr lang="es-CO" sz="2400" dirty="0" smtClean="0"/>
              <a:t>Cristo</a:t>
            </a:r>
            <a:r>
              <a:rPr lang="es-CO" sz="2400" dirty="0"/>
              <a:t> </a:t>
            </a:r>
            <a:r>
              <a:rPr lang="es-CO" sz="2400" dirty="0" smtClean="0">
                <a:solidFill>
                  <a:srgbClr val="FF0000"/>
                </a:solidFill>
              </a:rPr>
              <a:t>(Lea Juan 14:15).</a:t>
            </a:r>
            <a:endParaRPr lang="es-CO" sz="2400" dirty="0">
              <a:solidFill>
                <a:srgbClr val="FF0000"/>
              </a:solidFill>
            </a:endParaRPr>
          </a:p>
        </p:txBody>
      </p:sp>
      <p:pic>
        <p:nvPicPr>
          <p:cNvPr id="5" name="Picture 4" descr="http://2.bp.blogspot.com/-AaooEJLI5vU/TrlQHfAEm0I/AAAAAAAAAG0/mfjlDIKt8JQ/s1600/arrepentimien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4290784"/>
            <a:ext cx="2191192"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5550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80">
                                          <p:stCondLst>
                                            <p:cond delay="0"/>
                                          </p:stCondLst>
                                        </p:cTn>
                                        <p:tgtEl>
                                          <p:spTgt spid="5"/>
                                        </p:tgtEl>
                                      </p:cBhvr>
                                    </p:animEffect>
                                    <p:anim calcmode="lin" valueType="num">
                                      <p:cBhvr>
                                        <p:cTn id="2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9" dur="26">
                                          <p:stCondLst>
                                            <p:cond delay="650"/>
                                          </p:stCondLst>
                                        </p:cTn>
                                        <p:tgtEl>
                                          <p:spTgt spid="5"/>
                                        </p:tgtEl>
                                      </p:cBhvr>
                                      <p:to x="100000" y="60000"/>
                                    </p:animScale>
                                    <p:animScale>
                                      <p:cBhvr>
                                        <p:cTn id="30" dur="166" decel="50000">
                                          <p:stCondLst>
                                            <p:cond delay="676"/>
                                          </p:stCondLst>
                                        </p:cTn>
                                        <p:tgtEl>
                                          <p:spTgt spid="5"/>
                                        </p:tgtEl>
                                      </p:cBhvr>
                                      <p:to x="100000" y="100000"/>
                                    </p:animScale>
                                    <p:animScale>
                                      <p:cBhvr>
                                        <p:cTn id="31" dur="26">
                                          <p:stCondLst>
                                            <p:cond delay="1312"/>
                                          </p:stCondLst>
                                        </p:cTn>
                                        <p:tgtEl>
                                          <p:spTgt spid="5"/>
                                        </p:tgtEl>
                                      </p:cBhvr>
                                      <p:to x="100000" y="80000"/>
                                    </p:animScale>
                                    <p:animScale>
                                      <p:cBhvr>
                                        <p:cTn id="32" dur="166" decel="50000">
                                          <p:stCondLst>
                                            <p:cond delay="1338"/>
                                          </p:stCondLst>
                                        </p:cTn>
                                        <p:tgtEl>
                                          <p:spTgt spid="5"/>
                                        </p:tgtEl>
                                      </p:cBhvr>
                                      <p:to x="100000" y="100000"/>
                                    </p:animScale>
                                    <p:animScale>
                                      <p:cBhvr>
                                        <p:cTn id="33" dur="26">
                                          <p:stCondLst>
                                            <p:cond delay="1642"/>
                                          </p:stCondLst>
                                        </p:cTn>
                                        <p:tgtEl>
                                          <p:spTgt spid="5"/>
                                        </p:tgtEl>
                                      </p:cBhvr>
                                      <p:to x="100000" y="90000"/>
                                    </p:animScale>
                                    <p:animScale>
                                      <p:cBhvr>
                                        <p:cTn id="34" dur="166" decel="50000">
                                          <p:stCondLst>
                                            <p:cond delay="1668"/>
                                          </p:stCondLst>
                                        </p:cTn>
                                        <p:tgtEl>
                                          <p:spTgt spid="5"/>
                                        </p:tgtEl>
                                      </p:cBhvr>
                                      <p:to x="100000" y="100000"/>
                                    </p:animScale>
                                    <p:animScale>
                                      <p:cBhvr>
                                        <p:cTn id="35" dur="26">
                                          <p:stCondLst>
                                            <p:cond delay="1808"/>
                                          </p:stCondLst>
                                        </p:cTn>
                                        <p:tgtEl>
                                          <p:spTgt spid="5"/>
                                        </p:tgtEl>
                                      </p:cBhvr>
                                      <p:to x="100000" y="95000"/>
                                    </p:animScale>
                                    <p:animScale>
                                      <p:cBhvr>
                                        <p:cTn id="36" dur="166" decel="50000">
                                          <p:stCondLst>
                                            <p:cond delay="1834"/>
                                          </p:stCondLst>
                                        </p:cTn>
                                        <p:tgtEl>
                                          <p:spTgt spid="5"/>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4">
                                            <p:txEl>
                                              <p:pRg st="0" end="0"/>
                                            </p:txEl>
                                          </p:spTgt>
                                        </p:tgtEl>
                                        <p:attrNameLst>
                                          <p:attrName>style.visibility</p:attrName>
                                        </p:attrNameLst>
                                      </p:cBhvr>
                                      <p:to>
                                        <p:strVal val="visible"/>
                                      </p:to>
                                    </p:set>
                                    <p:animEffect transition="in" filter="fade">
                                      <p:cBhvr>
                                        <p:cTn id="41" dur="1000"/>
                                        <p:tgtEl>
                                          <p:spTgt spid="4">
                                            <p:txEl>
                                              <p:pRg st="0" end="0"/>
                                            </p:txEl>
                                          </p:spTgt>
                                        </p:tgtEl>
                                      </p:cBhvr>
                                    </p:animEffect>
                                    <p:anim calcmode="lin" valueType="num">
                                      <p:cBhvr>
                                        <p:cTn id="4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4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4">
                                            <p:txEl>
                                              <p:pRg st="1" end="1"/>
                                            </p:txEl>
                                          </p:spTgt>
                                        </p:tgtEl>
                                        <p:attrNameLst>
                                          <p:attrName>style.visibility</p:attrName>
                                        </p:attrNameLst>
                                      </p:cBhvr>
                                      <p:to>
                                        <p:strVal val="visible"/>
                                      </p:to>
                                    </p:set>
                                    <p:animEffect transition="in" filter="fade">
                                      <p:cBhvr>
                                        <p:cTn id="48" dur="1000"/>
                                        <p:tgtEl>
                                          <p:spTgt spid="4">
                                            <p:txEl>
                                              <p:pRg st="1" end="1"/>
                                            </p:txEl>
                                          </p:spTgt>
                                        </p:tgtEl>
                                      </p:cBhvr>
                                    </p:animEffect>
                                    <p:anim calcmode="lin" valueType="num">
                                      <p:cBhvr>
                                        <p:cTn id="49"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50"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a:bodyPr>
          <a:lstStyle/>
          <a:p>
            <a:pPr marL="0" indent="0" algn="ctr">
              <a:buNone/>
            </a:pPr>
            <a:r>
              <a:rPr lang="es-CO" sz="2800" dirty="0" smtClean="0"/>
              <a:t>Algunos comentadores creen que el apóstol Pedro pudo haber usado la palabra “único” como un reproche implícito y una protesta contra la deificación popular del emperador de Roma y los honores divinos que se le tributaban (siendo mortal). </a:t>
            </a:r>
          </a:p>
          <a:p>
            <a:pPr marL="0" indent="0">
              <a:buNone/>
            </a:pPr>
            <a:r>
              <a:rPr lang="es-CO" dirty="0" smtClean="0"/>
              <a:t>Los atributos eternos de Dios son cuatro:  </a:t>
            </a:r>
          </a:p>
          <a:p>
            <a:pPr marL="0" indent="0">
              <a:buNone/>
            </a:pPr>
            <a:endParaRPr lang="es-CO" dirty="0"/>
          </a:p>
          <a:p>
            <a:pPr marL="0" indent="0">
              <a:buNone/>
            </a:pPr>
            <a:endParaRPr lang="es-CO" dirty="0" smtClean="0"/>
          </a:p>
          <a:p>
            <a:pPr marL="0" indent="0">
              <a:buNone/>
            </a:pPr>
            <a:endParaRPr lang="es-CO" dirty="0"/>
          </a:p>
          <a:p>
            <a:endParaRPr lang="es-CO" dirty="0"/>
          </a:p>
        </p:txBody>
      </p:sp>
      <p:sp>
        <p:nvSpPr>
          <p:cNvPr id="4" name="3 Pentágono"/>
          <p:cNvSpPr/>
          <p:nvPr/>
        </p:nvSpPr>
        <p:spPr>
          <a:xfrm>
            <a:off x="683568" y="3319260"/>
            <a:ext cx="6552728" cy="484632"/>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600" dirty="0"/>
              <a:t>(</a:t>
            </a:r>
            <a:r>
              <a:rPr lang="es-CO" sz="3600" dirty="0" smtClean="0"/>
              <a:t>1). Poderoso </a:t>
            </a:r>
            <a:endParaRPr lang="es-CO" sz="3600" dirty="0"/>
          </a:p>
        </p:txBody>
      </p:sp>
      <p:sp>
        <p:nvSpPr>
          <p:cNvPr id="5" name="4 Pentágono"/>
          <p:cNvSpPr/>
          <p:nvPr/>
        </p:nvSpPr>
        <p:spPr>
          <a:xfrm>
            <a:off x="683568" y="4096496"/>
            <a:ext cx="6552728" cy="484632"/>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200" b="1" dirty="0" smtClean="0"/>
              <a:t>(2).  Rey </a:t>
            </a:r>
            <a:r>
              <a:rPr lang="es-CO" sz="3200" b="1" dirty="0"/>
              <a:t>de reyes </a:t>
            </a:r>
          </a:p>
        </p:txBody>
      </p:sp>
      <p:sp>
        <p:nvSpPr>
          <p:cNvPr id="6" name="5 Pentágono"/>
          <p:cNvSpPr/>
          <p:nvPr/>
        </p:nvSpPr>
        <p:spPr>
          <a:xfrm>
            <a:off x="683568" y="4797152"/>
            <a:ext cx="6552728" cy="484632"/>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600" dirty="0"/>
              <a:t>(</a:t>
            </a:r>
            <a:r>
              <a:rPr lang="es-CO" sz="3600" dirty="0" smtClean="0"/>
              <a:t>3). Señor </a:t>
            </a:r>
            <a:r>
              <a:rPr lang="es-CO" sz="3600" dirty="0"/>
              <a:t>de señores y </a:t>
            </a:r>
          </a:p>
        </p:txBody>
      </p:sp>
      <p:sp>
        <p:nvSpPr>
          <p:cNvPr id="7" name="6 Pentágono"/>
          <p:cNvSpPr/>
          <p:nvPr/>
        </p:nvSpPr>
        <p:spPr>
          <a:xfrm>
            <a:off x="713304" y="5481684"/>
            <a:ext cx="6522992" cy="484632"/>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200" b="1" dirty="0"/>
              <a:t>(</a:t>
            </a:r>
            <a:r>
              <a:rPr lang="es-CO" sz="3200" b="1" dirty="0" smtClean="0"/>
              <a:t>4).  Él </a:t>
            </a:r>
            <a:r>
              <a:rPr lang="es-CO" sz="3200" b="1" dirty="0"/>
              <a:t>único que tiene inmortalidad.</a:t>
            </a:r>
          </a:p>
        </p:txBody>
      </p:sp>
      <p:pic>
        <p:nvPicPr>
          <p:cNvPr id="2050" name="Picture 2" descr="http://t1.gstatic.com/images?q=tbn:ANd9GcQ5W7i-q9IA8c7HPiJIe5quTbyhGaVmeOwLGTwjOWLXY-rXVMy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4064" y="3319260"/>
            <a:ext cx="1905000" cy="2647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352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2050"/>
                                        </p:tgtEl>
                                        <p:attrNameLst>
                                          <p:attrName>style.visibility</p:attrName>
                                        </p:attrNameLst>
                                      </p:cBhvr>
                                      <p:to>
                                        <p:strVal val="visible"/>
                                      </p:to>
                                    </p:set>
                                    <p:anim calcmode="lin" valueType="num">
                                      <p:cBhvr>
                                        <p:cTn id="23" dur="500" fill="hold"/>
                                        <p:tgtEl>
                                          <p:spTgt spid="2050"/>
                                        </p:tgtEl>
                                        <p:attrNameLst>
                                          <p:attrName>ppt_w</p:attrName>
                                        </p:attrNameLst>
                                      </p:cBhvr>
                                      <p:tavLst>
                                        <p:tav tm="0">
                                          <p:val>
                                            <p:fltVal val="0"/>
                                          </p:val>
                                        </p:tav>
                                        <p:tav tm="100000">
                                          <p:val>
                                            <p:strVal val="#ppt_w"/>
                                          </p:val>
                                        </p:tav>
                                      </p:tavLst>
                                    </p:anim>
                                    <p:anim calcmode="lin" valueType="num">
                                      <p:cBhvr>
                                        <p:cTn id="24" dur="500" fill="hold"/>
                                        <p:tgtEl>
                                          <p:spTgt spid="2050"/>
                                        </p:tgtEl>
                                        <p:attrNameLst>
                                          <p:attrName>ppt_h</p:attrName>
                                        </p:attrNameLst>
                                      </p:cBhvr>
                                      <p:tavLst>
                                        <p:tav tm="0">
                                          <p:val>
                                            <p:fltVal val="0"/>
                                          </p:val>
                                        </p:tav>
                                        <p:tav tm="100000">
                                          <p:val>
                                            <p:strVal val="#ppt_h"/>
                                          </p:val>
                                        </p:tav>
                                      </p:tavLst>
                                    </p:anim>
                                    <p:animEffect transition="in" filter="fade">
                                      <p:cBhvr>
                                        <p:cTn id="25" dur="500"/>
                                        <p:tgtEl>
                                          <p:spTgt spid="2050"/>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
                                          </p:val>
                                        </p:tav>
                                        <p:tav tm="100000">
                                          <p:val>
                                            <p:strVal val="#ppt_x"/>
                                          </p:val>
                                        </p:tav>
                                      </p:tavLst>
                                    </p:anim>
                                    <p:anim calcmode="lin" valueType="num">
                                      <p:cBhvr>
                                        <p:cTn id="3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
                                          </p:val>
                                        </p:tav>
                                        <p:tav tm="100000">
                                          <p:val>
                                            <p:strVal val="#ppt_x"/>
                                          </p:val>
                                        </p:tav>
                                      </p:tavLst>
                                    </p:anim>
                                    <p:anim calcmode="lin" valueType="num">
                                      <p:cBhvr>
                                        <p:cTn id="4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1000"/>
                                        <p:tgtEl>
                                          <p:spTgt spid="7"/>
                                        </p:tgtEl>
                                      </p:cBhvr>
                                    </p:animEffect>
                                    <p:anim calcmode="lin" valueType="num">
                                      <p:cBhvr>
                                        <p:cTn id="52" dur="1000" fill="hold"/>
                                        <p:tgtEl>
                                          <p:spTgt spid="7"/>
                                        </p:tgtEl>
                                        <p:attrNameLst>
                                          <p:attrName>ppt_x</p:attrName>
                                        </p:attrNameLst>
                                      </p:cBhvr>
                                      <p:tavLst>
                                        <p:tav tm="0">
                                          <p:val>
                                            <p:strVal val="#ppt_x"/>
                                          </p:val>
                                        </p:tav>
                                        <p:tav tm="100000">
                                          <p:val>
                                            <p:strVal val="#ppt_x"/>
                                          </p:val>
                                        </p:tav>
                                      </p:tavLst>
                                    </p:anim>
                                    <p:anim calcmode="lin" valueType="num">
                                      <p:cBhvr>
                                        <p:cTn id="5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P spid="5" grpId="0" animBg="1"/>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a:bodyPr>
          <a:lstStyle/>
          <a:p>
            <a:r>
              <a:rPr lang="es-CO" b="1" i="1" dirty="0" smtClean="0">
                <a:solidFill>
                  <a:srgbClr val="FF0000"/>
                </a:solidFill>
                <a:latin typeface="Agency FB" pitchFamily="34" charset="0"/>
              </a:rPr>
              <a:t>¿Cómo definió Jesús a Dios?</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251520" y="1600200"/>
            <a:ext cx="8712968" cy="5257800"/>
          </a:xfrm>
        </p:spPr>
        <p:txBody>
          <a:bodyPr>
            <a:normAutofit fontScale="70000" lnSpcReduction="20000"/>
          </a:bodyPr>
          <a:lstStyle/>
          <a:p>
            <a:pPr marL="0" indent="0" algn="ctr">
              <a:buNone/>
            </a:pPr>
            <a:r>
              <a:rPr lang="es-CO" sz="4000" dirty="0" smtClean="0">
                <a:solidFill>
                  <a:srgbClr val="FF0000"/>
                </a:solidFill>
              </a:rPr>
              <a:t>Juan 4:24</a:t>
            </a:r>
            <a:r>
              <a:rPr lang="es-CO" sz="4000" dirty="0" smtClean="0"/>
              <a:t>.</a:t>
            </a:r>
            <a:r>
              <a:rPr lang="es-CO" sz="4000" b="1" baseline="30000" dirty="0" smtClean="0"/>
              <a:t> «</a:t>
            </a:r>
            <a:r>
              <a:rPr lang="es-CO" sz="4000" i="1" u="sng" dirty="0" smtClean="0"/>
              <a:t>Dios </a:t>
            </a:r>
            <a:r>
              <a:rPr lang="es-CO" sz="4000" i="1" u="sng" dirty="0"/>
              <a:t>es Espíritu</a:t>
            </a:r>
            <a:r>
              <a:rPr lang="es-CO" sz="4000" dirty="0"/>
              <a:t>; y los que le adoran, en Espíritu y en verdad es necesario que </a:t>
            </a:r>
            <a:r>
              <a:rPr lang="es-CO" sz="4000" dirty="0" smtClean="0"/>
              <a:t>adoren».</a:t>
            </a:r>
          </a:p>
          <a:p>
            <a:pPr marL="0" indent="0">
              <a:buNone/>
            </a:pPr>
            <a:endParaRPr lang="es-CO" sz="4000" dirty="0"/>
          </a:p>
          <a:p>
            <a:pPr marL="0" indent="0" algn="ctr">
              <a:buNone/>
            </a:pPr>
            <a:r>
              <a:rPr lang="es-CO" sz="4000" b="1" i="1" dirty="0" smtClean="0">
                <a:solidFill>
                  <a:srgbClr val="FF0000"/>
                </a:solidFill>
              </a:rPr>
              <a:t>¿Quiso decir Jesús que Dios no tiene cuerpo?</a:t>
            </a:r>
          </a:p>
          <a:p>
            <a:pPr marL="0" indent="0" algn="ctr">
              <a:buNone/>
            </a:pPr>
            <a:r>
              <a:rPr lang="es-CO" sz="4000" dirty="0" smtClean="0"/>
              <a:t>Lo que quiere decir Jesús aquí es que Dios es </a:t>
            </a:r>
            <a:r>
              <a:rPr lang="es-CO" sz="4000" i="1" u="sng" dirty="0" smtClean="0"/>
              <a:t>Espiritual en santidad</a:t>
            </a:r>
            <a:r>
              <a:rPr lang="es-CO" sz="4000" dirty="0" smtClean="0"/>
              <a:t>; porque </a:t>
            </a:r>
            <a:r>
              <a:rPr lang="es-CO" sz="4000" dirty="0" smtClean="0">
                <a:solidFill>
                  <a:srgbClr val="FF0000"/>
                </a:solidFill>
              </a:rPr>
              <a:t>Génesis 1:26,27</a:t>
            </a:r>
            <a:r>
              <a:rPr lang="es-CO" sz="4000" dirty="0" smtClean="0"/>
              <a:t> dice: </a:t>
            </a:r>
            <a:r>
              <a:rPr lang="es-CO" sz="4000" dirty="0"/>
              <a:t>Entonces dijo Dios: "Hagamos al hombre a nuestra </a:t>
            </a:r>
            <a:r>
              <a:rPr lang="es-CO" sz="4000" dirty="0" smtClean="0"/>
              <a:t>imagen», y Dios creó al hombre a su imagen.</a:t>
            </a:r>
          </a:p>
          <a:p>
            <a:pPr marL="0" indent="0" algn="ctr">
              <a:buNone/>
            </a:pPr>
            <a:endParaRPr lang="es-CO" sz="4000" dirty="0"/>
          </a:p>
          <a:p>
            <a:pPr marL="0" indent="0" algn="ctr">
              <a:buNone/>
            </a:pPr>
            <a:r>
              <a:rPr lang="es-CO" sz="4600" b="1" i="1" dirty="0" smtClean="0">
                <a:solidFill>
                  <a:srgbClr val="FF0000"/>
                </a:solidFill>
              </a:rPr>
              <a:t>¿Qué es una imagen?</a:t>
            </a:r>
          </a:p>
          <a:p>
            <a:pPr marL="0" indent="0" algn="ctr">
              <a:buNone/>
            </a:pPr>
            <a:r>
              <a:rPr lang="es-CO" sz="4000" dirty="0" smtClean="0"/>
              <a:t>El Diccionario dice que es una: Reproducción </a:t>
            </a:r>
            <a:r>
              <a:rPr lang="es-CO" sz="4000" dirty="0"/>
              <a:t>de la figura de una cosa o persona captada por el </a:t>
            </a:r>
            <a:r>
              <a:rPr lang="es-CO" sz="4000" dirty="0" smtClean="0"/>
              <a:t>ojo.</a:t>
            </a:r>
            <a:endParaRPr lang="es-CO" sz="4000" dirty="0"/>
          </a:p>
        </p:txBody>
      </p:sp>
    </p:spTree>
    <p:extLst>
      <p:ext uri="{BB962C8B-B14F-4D97-AF65-F5344CB8AC3E}">
        <p14:creationId xmlns:p14="http://schemas.microsoft.com/office/powerpoint/2010/main" val="489705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p:cTn id="2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p:cTn id="29"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1" dur="500"/>
                                        <p:tgtEl>
                                          <p:spTgt spid="3">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 calcmode="lin" valueType="num">
                                      <p:cBhvr>
                                        <p:cTn id="36"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8" dur="5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5"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564904"/>
            <a:ext cx="8633766" cy="1584176"/>
          </a:xfrm>
        </p:spPr>
        <p:txBody>
          <a:bodyPr>
            <a:normAutofit fontScale="92500" lnSpcReduction="20000"/>
          </a:bodyPr>
          <a:lstStyle/>
          <a:p>
            <a:pPr marL="0" indent="0">
              <a:buNone/>
            </a:pPr>
            <a:r>
              <a:rPr lang="es-CO" dirty="0" smtClean="0">
                <a:solidFill>
                  <a:srgbClr val="FF0000"/>
                </a:solidFill>
              </a:rPr>
              <a:t>Isaías 6:1</a:t>
            </a:r>
            <a:r>
              <a:rPr lang="es-CO" dirty="0" smtClean="0"/>
              <a:t>. En </a:t>
            </a:r>
            <a:r>
              <a:rPr lang="es-CO" dirty="0"/>
              <a:t>el año que murió el rey Uzías,</a:t>
            </a:r>
            <a:r>
              <a:rPr lang="es-CO" u="sng" dirty="0"/>
              <a:t> </a:t>
            </a:r>
            <a:r>
              <a:rPr lang="es-CO" i="1" u="sng" dirty="0"/>
              <a:t>vi yo al Señor sentado sobre un trono alto y sublime; y el borde de sus vestiduras llenaba el templo</a:t>
            </a:r>
            <a:r>
              <a:rPr lang="es-CO" dirty="0"/>
              <a:t>. D</a:t>
            </a:r>
            <a:r>
              <a:rPr lang="es-CO" dirty="0" smtClean="0"/>
              <a:t>ice </a:t>
            </a:r>
            <a:r>
              <a:rPr lang="es-CO" dirty="0"/>
              <a:t>que Dios </a:t>
            </a:r>
            <a:r>
              <a:rPr lang="es-CO" dirty="0" smtClean="0"/>
              <a:t>tiene cuerpo y se </a:t>
            </a:r>
            <a:r>
              <a:rPr lang="es-CO" dirty="0"/>
              <a:t>sienta, </a:t>
            </a:r>
            <a:endParaRPr lang="es-CO" dirty="0" smtClean="0"/>
          </a:p>
        </p:txBody>
      </p:sp>
      <p:sp>
        <p:nvSpPr>
          <p:cNvPr id="4" name="3 Rectángulo"/>
          <p:cNvSpPr/>
          <p:nvPr/>
        </p:nvSpPr>
        <p:spPr>
          <a:xfrm>
            <a:off x="539552" y="426136"/>
            <a:ext cx="7056784" cy="1815882"/>
          </a:xfrm>
          <a:prstGeom prst="rect">
            <a:avLst/>
          </a:prstGeom>
        </p:spPr>
        <p:txBody>
          <a:bodyPr wrap="square">
            <a:spAutoFit/>
          </a:bodyPr>
          <a:lstStyle/>
          <a:p>
            <a:pPr algn="ctr"/>
            <a:r>
              <a:rPr lang="es-CO" sz="2800" dirty="0"/>
              <a:t>En </a:t>
            </a:r>
            <a:r>
              <a:rPr lang="es-CO" sz="2800" dirty="0">
                <a:solidFill>
                  <a:srgbClr val="FF0000"/>
                </a:solidFill>
              </a:rPr>
              <a:t>Éxo.33:20</a:t>
            </a:r>
            <a:r>
              <a:rPr lang="es-CO" sz="2800" dirty="0"/>
              <a:t>, dice: «No podrás ver mi rostro, porque ningún hombre me verá y quedará vivo; y veras mi espalda, pero no mi rostro» </a:t>
            </a:r>
            <a:r>
              <a:rPr lang="es-CO" sz="2800" dirty="0">
                <a:solidFill>
                  <a:srgbClr val="FF0000"/>
                </a:solidFill>
              </a:rPr>
              <a:t>(verso 23)</a:t>
            </a:r>
            <a:r>
              <a:rPr lang="es-CO" sz="2800" dirty="0"/>
              <a:t>. Allí dice que Dios tiene rostro y espalda.</a:t>
            </a:r>
          </a:p>
        </p:txBody>
      </p:sp>
      <p:pic>
        <p:nvPicPr>
          <p:cNvPr id="1026" name="Picture 2" descr="http://4.bp.blogspot.com/_Hq3wDkoxp0o/TPMkbkUHa7I/AAAAAAAAJF0/IpQuC_s0DQg/s1600/mois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247265"/>
            <a:ext cx="1360959" cy="217362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http://t2.gstatic.com/images?q=tbn:ANd9GcSA4hEvXC3Bm_MNCzlyDGMBxnSMilxASUE9zbC0O7UGJcdx__6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509120"/>
            <a:ext cx="2533650" cy="217227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059831" y="4471872"/>
            <a:ext cx="5897463" cy="2246769"/>
          </a:xfrm>
          <a:prstGeom prst="rect">
            <a:avLst/>
          </a:prstGeom>
        </p:spPr>
        <p:txBody>
          <a:bodyPr wrap="square">
            <a:spAutoFit/>
          </a:bodyPr>
          <a:lstStyle/>
          <a:p>
            <a:r>
              <a:rPr lang="es-CO" sz="2800" b="1" dirty="0">
                <a:solidFill>
                  <a:srgbClr val="FF0000"/>
                </a:solidFill>
              </a:rPr>
              <a:t>Daniel 7:9</a:t>
            </a:r>
            <a:r>
              <a:rPr lang="es-CO" sz="2800" dirty="0"/>
              <a:t> </a:t>
            </a:r>
            <a:r>
              <a:rPr lang="es-CO" sz="2800" b="1" baseline="30000" dirty="0"/>
              <a:t> </a:t>
            </a:r>
            <a:r>
              <a:rPr lang="es-CO" sz="2800" dirty="0"/>
              <a:t>"</a:t>
            </a:r>
            <a:r>
              <a:rPr lang="es-CO" sz="2800" i="1" dirty="0"/>
              <a:t>Estaba mirando hasta que fueron puestos unos tronos, </a:t>
            </a:r>
            <a:r>
              <a:rPr lang="es-CO" sz="2800" i="1" u="sng" dirty="0"/>
              <a:t>y se sentó un Anciano de Días. Su vestidura era blanca como la nieve, y el cabello de su cabeza era como la lana limpia</a:t>
            </a:r>
            <a:r>
              <a:rPr lang="es-CO" sz="2800" i="1" dirty="0"/>
              <a:t>»</a:t>
            </a:r>
          </a:p>
        </p:txBody>
      </p:sp>
    </p:spTree>
    <p:extLst>
      <p:ext uri="{BB962C8B-B14F-4D97-AF65-F5344CB8AC3E}">
        <p14:creationId xmlns:p14="http://schemas.microsoft.com/office/powerpoint/2010/main" val="3560247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fltVal val="0"/>
                                          </p:val>
                                        </p:tav>
                                        <p:tav tm="100000">
                                          <p:val>
                                            <p:strVal val="#ppt_w"/>
                                          </p:val>
                                        </p:tav>
                                      </p:tavLst>
                                    </p:anim>
                                    <p:anim calcmode="lin" valueType="num">
                                      <p:cBhvr>
                                        <p:cTn id="15" dur="1000" fill="hold"/>
                                        <p:tgtEl>
                                          <p:spTgt spid="5"/>
                                        </p:tgtEl>
                                        <p:attrNameLst>
                                          <p:attrName>ppt_h</p:attrName>
                                        </p:attrNameLst>
                                      </p:cBhvr>
                                      <p:tavLst>
                                        <p:tav tm="0">
                                          <p:val>
                                            <p:fltVal val="0"/>
                                          </p:val>
                                        </p:tav>
                                        <p:tav tm="100000">
                                          <p:val>
                                            <p:strVal val="#ppt_h"/>
                                          </p:val>
                                        </p:tav>
                                      </p:tavLst>
                                    </p:anim>
                                    <p:anim calcmode="lin" valueType="num">
                                      <p:cBhvr>
                                        <p:cTn id="16" dur="1000" fill="hold"/>
                                        <p:tgtEl>
                                          <p:spTgt spid="5"/>
                                        </p:tgtEl>
                                        <p:attrNameLst>
                                          <p:attrName>style.rotation</p:attrName>
                                        </p:attrNameLst>
                                      </p:cBhvr>
                                      <p:tavLst>
                                        <p:tav tm="0">
                                          <p:val>
                                            <p:fltVal val="90"/>
                                          </p:val>
                                        </p:tav>
                                        <p:tav tm="100000">
                                          <p:val>
                                            <p:fltVal val="0"/>
                                          </p:val>
                                        </p:tav>
                                      </p:tavLst>
                                    </p:anim>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456384"/>
          </a:xfrm>
        </p:spPr>
        <p:txBody>
          <a:bodyPr>
            <a:normAutofit fontScale="92500"/>
          </a:bodyPr>
          <a:lstStyle/>
          <a:p>
            <a:pPr marL="0" indent="0" algn="ctr">
              <a:buNone/>
            </a:pPr>
            <a:r>
              <a:rPr lang="es-CO" sz="3600" b="1" i="1" dirty="0" smtClean="0">
                <a:solidFill>
                  <a:srgbClr val="FF0000"/>
                </a:solidFill>
              </a:rPr>
              <a:t>¿De qué forma ilustra el apóstol Pablo lo que sucederá con la resurrección de los que murieron en Cristo?</a:t>
            </a:r>
          </a:p>
          <a:p>
            <a:pPr marL="0" indent="0" algn="ctr">
              <a:buNone/>
            </a:pPr>
            <a:endParaRPr lang="es-CO" dirty="0" smtClean="0"/>
          </a:p>
          <a:p>
            <a:pPr marL="0" indent="0" algn="ctr">
              <a:buNone/>
            </a:pPr>
            <a:r>
              <a:rPr lang="es-CO" b="1" dirty="0" smtClean="0">
                <a:solidFill>
                  <a:srgbClr val="FF0000"/>
                </a:solidFill>
              </a:rPr>
              <a:t>1Cor.15:35-38.</a:t>
            </a:r>
            <a:r>
              <a:rPr lang="es-CO" dirty="0" smtClean="0"/>
              <a:t> </a:t>
            </a:r>
            <a:r>
              <a:rPr lang="es-CO" dirty="0"/>
              <a:t>Mas dirá alguno: ¿Cómo resucitarán los muertos? ¿Con qué cuerpo vendrán</a:t>
            </a:r>
            <a:r>
              <a:rPr lang="es-CO" dirty="0" smtClean="0"/>
              <a:t>?</a:t>
            </a:r>
            <a:endParaRPr lang="es-CO" b="1" dirty="0" smtClean="0"/>
          </a:p>
          <a:p>
            <a:endParaRPr lang="es-CO" dirty="0"/>
          </a:p>
        </p:txBody>
      </p:sp>
      <p:sp>
        <p:nvSpPr>
          <p:cNvPr id="2" name="1 Rectángulo"/>
          <p:cNvSpPr/>
          <p:nvPr/>
        </p:nvSpPr>
        <p:spPr>
          <a:xfrm>
            <a:off x="179512" y="3861048"/>
            <a:ext cx="5328592" cy="2677656"/>
          </a:xfrm>
          <a:prstGeom prst="rect">
            <a:avLst/>
          </a:prstGeom>
        </p:spPr>
        <p:txBody>
          <a:bodyPr wrap="square">
            <a:spAutoFit/>
          </a:bodyPr>
          <a:lstStyle/>
          <a:p>
            <a:r>
              <a:rPr lang="es-CO" sz="2400" b="1" baseline="30000" dirty="0"/>
              <a:t>36 </a:t>
            </a:r>
            <a:r>
              <a:rPr lang="es-CO" sz="2400" dirty="0"/>
              <a:t>Necio, lo que tú siembras no llega a tener vida a menos que muera. </a:t>
            </a:r>
            <a:r>
              <a:rPr lang="es-CO" sz="2400" b="1" baseline="30000" dirty="0"/>
              <a:t>37 </a:t>
            </a:r>
            <a:r>
              <a:rPr lang="es-CO" sz="2400" dirty="0"/>
              <a:t>Y lo que siembras, no es el cuerpo que ha de salir, sino el mero grano, ya sea de trigo o de otra cosa. </a:t>
            </a:r>
            <a:r>
              <a:rPr lang="es-CO" sz="2400" b="1" baseline="30000" dirty="0"/>
              <a:t>38 </a:t>
            </a:r>
            <a:r>
              <a:rPr lang="es-CO" sz="2400" dirty="0"/>
              <a:t>Pero Dios le da un cuerpo como quiere, a cada semilla su propio </a:t>
            </a:r>
            <a:r>
              <a:rPr lang="es-CO" sz="2400" dirty="0" smtClean="0"/>
              <a:t>cuerpo</a:t>
            </a:r>
            <a:endParaRPr lang="es-CO" sz="2400" dirty="0"/>
          </a:p>
        </p:txBody>
      </p:sp>
      <p:pic>
        <p:nvPicPr>
          <p:cNvPr id="2052" name="Picture 4" descr="http://t3.gstatic.com/images?q=tbn:ANd9GcT00OS9UsYIEmR1igAbGXTi-GAiKy1Fpsd6Ljfk3O1OV5N6Fmx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3608" y="3861048"/>
            <a:ext cx="1512168" cy="223224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t0.gstatic.com/images?q=tbn:ANd9GcT9TWF5HxbfNXFLS3L8ifpk0MwxSHzCikA7Iiql5akWTnwqhlB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289" y="3861048"/>
            <a:ext cx="1584176" cy="2808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2539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ppt_w</p:attrName>
                                        </p:attrNameLst>
                                      </p:cBhvr>
                                      <p:tavLst>
                                        <p:tav tm="0">
                                          <p:val>
                                            <p:fltVal val="0"/>
                                          </p:val>
                                        </p:tav>
                                        <p:tav tm="100000">
                                          <p:val>
                                            <p:strVal val="#ppt_w"/>
                                          </p:val>
                                        </p:tav>
                                      </p:tavLst>
                                    </p:anim>
                                    <p:anim calcmode="lin" valueType="num">
                                      <p:cBhvr>
                                        <p:cTn id="24" dur="500" fill="hold"/>
                                        <p:tgtEl>
                                          <p:spTgt spid="2"/>
                                        </p:tgtEl>
                                        <p:attrNameLst>
                                          <p:attrName>ppt_h</p:attrName>
                                        </p:attrNameLst>
                                      </p:cBhvr>
                                      <p:tavLst>
                                        <p:tav tm="0">
                                          <p:val>
                                            <p:fltVal val="0"/>
                                          </p:val>
                                        </p:tav>
                                        <p:tav tm="100000">
                                          <p:val>
                                            <p:strVal val="#ppt_h"/>
                                          </p:val>
                                        </p:tav>
                                      </p:tavLst>
                                    </p:anim>
                                    <p:animEffect transition="in" filter="fade">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45" presetClass="entr" presetSubtype="0" fill="hold" nodeType="clickEffect">
                                  <p:stCondLst>
                                    <p:cond delay="0"/>
                                  </p:stCondLst>
                                  <p:childTnLst>
                                    <p:set>
                                      <p:cBhvr>
                                        <p:cTn id="29" dur="1" fill="hold">
                                          <p:stCondLst>
                                            <p:cond delay="0"/>
                                          </p:stCondLst>
                                        </p:cTn>
                                        <p:tgtEl>
                                          <p:spTgt spid="2052"/>
                                        </p:tgtEl>
                                        <p:attrNameLst>
                                          <p:attrName>style.visibility</p:attrName>
                                        </p:attrNameLst>
                                      </p:cBhvr>
                                      <p:to>
                                        <p:strVal val="visible"/>
                                      </p:to>
                                    </p:set>
                                    <p:animEffect transition="in" filter="fade">
                                      <p:cBhvr>
                                        <p:cTn id="30" dur="2000"/>
                                        <p:tgtEl>
                                          <p:spTgt spid="2052"/>
                                        </p:tgtEl>
                                      </p:cBhvr>
                                    </p:animEffect>
                                    <p:anim calcmode="lin" valueType="num">
                                      <p:cBhvr>
                                        <p:cTn id="31" dur="2000" fill="hold"/>
                                        <p:tgtEl>
                                          <p:spTgt spid="2052"/>
                                        </p:tgtEl>
                                        <p:attrNameLst>
                                          <p:attrName>ppt_w</p:attrName>
                                        </p:attrNameLst>
                                      </p:cBhvr>
                                      <p:tavLst>
                                        <p:tav tm="0" fmla="#ppt_w*sin(2.5*pi*$)">
                                          <p:val>
                                            <p:fltVal val="0"/>
                                          </p:val>
                                        </p:tav>
                                        <p:tav tm="100000">
                                          <p:val>
                                            <p:fltVal val="1"/>
                                          </p:val>
                                        </p:tav>
                                      </p:tavLst>
                                    </p:anim>
                                    <p:anim calcmode="lin" valueType="num">
                                      <p:cBhvr>
                                        <p:cTn id="32" dur="2000" fill="hold"/>
                                        <p:tgtEl>
                                          <p:spTgt spid="2052"/>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45" presetClass="entr" presetSubtype="0" fill="hold" nodeType="clickEffect">
                                  <p:stCondLst>
                                    <p:cond delay="0"/>
                                  </p:stCondLst>
                                  <p:childTnLst>
                                    <p:set>
                                      <p:cBhvr>
                                        <p:cTn id="36" dur="1" fill="hold">
                                          <p:stCondLst>
                                            <p:cond delay="0"/>
                                          </p:stCondLst>
                                        </p:cTn>
                                        <p:tgtEl>
                                          <p:spTgt spid="2054"/>
                                        </p:tgtEl>
                                        <p:attrNameLst>
                                          <p:attrName>style.visibility</p:attrName>
                                        </p:attrNameLst>
                                      </p:cBhvr>
                                      <p:to>
                                        <p:strVal val="visible"/>
                                      </p:to>
                                    </p:set>
                                    <p:animEffect transition="in" filter="fade">
                                      <p:cBhvr>
                                        <p:cTn id="37" dur="2000"/>
                                        <p:tgtEl>
                                          <p:spTgt spid="2054"/>
                                        </p:tgtEl>
                                      </p:cBhvr>
                                    </p:animEffect>
                                    <p:anim calcmode="lin" valueType="num">
                                      <p:cBhvr>
                                        <p:cTn id="38" dur="2000" fill="hold"/>
                                        <p:tgtEl>
                                          <p:spTgt spid="2054"/>
                                        </p:tgtEl>
                                        <p:attrNameLst>
                                          <p:attrName>ppt_w</p:attrName>
                                        </p:attrNameLst>
                                      </p:cBhvr>
                                      <p:tavLst>
                                        <p:tav tm="0" fmla="#ppt_w*sin(2.5*pi*$)">
                                          <p:val>
                                            <p:fltVal val="0"/>
                                          </p:val>
                                        </p:tav>
                                        <p:tav tm="100000">
                                          <p:val>
                                            <p:fltVal val="1"/>
                                          </p:val>
                                        </p:tav>
                                      </p:tavLst>
                                    </p:anim>
                                    <p:anim calcmode="lin" valueType="num">
                                      <p:cBhvr>
                                        <p:cTn id="39" dur="2000" fill="hold"/>
                                        <p:tgtEl>
                                          <p:spTgt spid="205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¿Qué debe suceder antes para que se realice esta transformación física? </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4997152"/>
          </a:xfrm>
        </p:spPr>
        <p:txBody>
          <a:bodyPr>
            <a:normAutofit fontScale="85000" lnSpcReduction="20000"/>
          </a:bodyPr>
          <a:lstStyle/>
          <a:p>
            <a:pPr marL="0" indent="0" algn="ctr">
              <a:buNone/>
            </a:pPr>
            <a:r>
              <a:rPr lang="es-CO" b="1" i="1" dirty="0" smtClean="0">
                <a:solidFill>
                  <a:srgbClr val="002060"/>
                </a:solidFill>
              </a:rPr>
              <a:t>Necio</a:t>
            </a:r>
            <a:r>
              <a:rPr lang="es-CO" b="1" i="1" dirty="0">
                <a:solidFill>
                  <a:srgbClr val="002060"/>
                </a:solidFill>
              </a:rPr>
              <a:t>, lo que tú siembras no se vivifica, si no muriere antes</a:t>
            </a:r>
            <a:r>
              <a:rPr lang="es-CO" b="1" i="1" dirty="0" smtClean="0">
                <a:solidFill>
                  <a:srgbClr val="002060"/>
                </a:solidFill>
              </a:rPr>
              <a:t>.</a:t>
            </a:r>
          </a:p>
          <a:p>
            <a:pPr marL="0" indent="0" algn="ctr">
              <a:buNone/>
            </a:pPr>
            <a:endParaRPr lang="es-CO" b="1" i="1" u="sng" dirty="0">
              <a:solidFill>
                <a:srgbClr val="002060"/>
              </a:solidFill>
            </a:endParaRPr>
          </a:p>
          <a:p>
            <a:pPr marL="0" indent="0" algn="ctr">
              <a:buNone/>
            </a:pPr>
            <a:r>
              <a:rPr lang="es-CO" b="1" i="1" u="sng" dirty="0" smtClean="0">
                <a:solidFill>
                  <a:srgbClr val="FF0000"/>
                </a:solidFill>
              </a:rPr>
              <a:t>¿Cómo entender la profundidad de este texto? </a:t>
            </a:r>
          </a:p>
          <a:p>
            <a:pPr marL="0" indent="0" algn="ctr">
              <a:buNone/>
            </a:pPr>
            <a:r>
              <a:rPr lang="es-CO" b="1" dirty="0" smtClean="0">
                <a:solidFill>
                  <a:srgbClr val="FF0000"/>
                </a:solidFill>
              </a:rPr>
              <a:t>John 12:24</a:t>
            </a:r>
            <a:r>
              <a:rPr lang="es-CO" dirty="0" smtClean="0"/>
              <a:t>.</a:t>
            </a:r>
            <a:r>
              <a:rPr lang="es-CO" dirty="0"/>
              <a:t> De cierto, de cierto os digo que si el grano de trigo que cae en la tierra </a:t>
            </a:r>
            <a:r>
              <a:rPr lang="es-CO" i="1" u="sng" dirty="0"/>
              <a:t>no muere, queda solo</a:t>
            </a:r>
            <a:r>
              <a:rPr lang="es-CO" dirty="0"/>
              <a:t>, pero si muere,</a:t>
            </a:r>
            <a:r>
              <a:rPr lang="es-CO" i="1" u="sng" dirty="0"/>
              <a:t> lleva mucho fruto</a:t>
            </a:r>
            <a:r>
              <a:rPr lang="es-CO" i="1" u="sng" dirty="0" smtClean="0"/>
              <a:t>.</a:t>
            </a:r>
          </a:p>
          <a:p>
            <a:pPr marL="0" indent="0" algn="ctr">
              <a:buNone/>
            </a:pPr>
            <a:endParaRPr lang="es-CO" i="1" u="sng" dirty="0"/>
          </a:p>
          <a:p>
            <a:pPr marL="0" indent="0" algn="ctr">
              <a:buNone/>
            </a:pPr>
            <a:r>
              <a:rPr lang="es-CO" dirty="0" smtClean="0"/>
              <a:t>El grano de trigo, representa, en primer lugar a Cristo,</a:t>
            </a:r>
            <a:r>
              <a:rPr lang="es-CO" dirty="0"/>
              <a:t> </a:t>
            </a:r>
            <a:r>
              <a:rPr lang="es-CO" dirty="0" smtClean="0"/>
              <a:t>quién dijo: «</a:t>
            </a:r>
            <a:r>
              <a:rPr lang="es-CO" i="1" dirty="0" smtClean="0"/>
              <a:t>He </a:t>
            </a:r>
            <a:r>
              <a:rPr lang="es-CO" i="1" dirty="0"/>
              <a:t>descendido del cielo, no para hacer mi voluntad, sino la voluntad del que me </a:t>
            </a:r>
            <a:r>
              <a:rPr lang="es-CO" i="1" dirty="0" smtClean="0"/>
              <a:t>envió»</a:t>
            </a:r>
          </a:p>
          <a:p>
            <a:pPr marL="0" indent="0" algn="ctr">
              <a:buNone/>
            </a:pPr>
            <a:r>
              <a:rPr lang="es-CO" dirty="0" smtClean="0">
                <a:solidFill>
                  <a:srgbClr val="FF0000"/>
                </a:solidFill>
              </a:rPr>
              <a:t> (Juan 6:38). </a:t>
            </a:r>
            <a:endParaRPr lang="es-CO" dirty="0">
              <a:solidFill>
                <a:srgbClr val="FF0000"/>
              </a:solidFill>
            </a:endParaRPr>
          </a:p>
        </p:txBody>
      </p:sp>
    </p:spTree>
    <p:extLst>
      <p:ext uri="{BB962C8B-B14F-4D97-AF65-F5344CB8AC3E}">
        <p14:creationId xmlns:p14="http://schemas.microsoft.com/office/powerpoint/2010/main" val="3526782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8" dur="1000"/>
                                        <p:tgtEl>
                                          <p:spTgt spid="3">
                                            <p:txEl>
                                              <p:pRg st="5" end="5"/>
                                            </p:txEl>
                                          </p:spTgt>
                                        </p:tgtEl>
                                      </p:cBhvr>
                                    </p:animEffect>
                                  </p:childTnLst>
                                </p:cTn>
                              </p:par>
                              <p:par>
                                <p:cTn id="39" presetID="31" presetClass="entr" presetSubtype="0" fill="hold"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p:cTn id="4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4"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59832" y="3501008"/>
            <a:ext cx="5904656" cy="3600400"/>
          </a:xfrm>
        </p:spPr>
        <p:txBody>
          <a:bodyPr>
            <a:noAutofit/>
          </a:bodyPr>
          <a:lstStyle/>
          <a:p>
            <a:pPr marL="0" indent="0" algn="r">
              <a:buNone/>
            </a:pPr>
            <a:r>
              <a:rPr lang="es-CO" sz="2400" dirty="0" smtClean="0"/>
              <a:t>En segundo lugar, el grano de trigo nos representa a nosotros, quienes nos entregamos a Cristo, no para seguir haciendo nuestra voluntad, sino la voluntad de Cristo gastándonos también en beneficio de nuestro prójimo, y finalmente también tenemos que morir, y cuando Cristo regrese por nosotros resucitaremos con cuerpos totalmente transformados.   </a:t>
            </a:r>
            <a:endParaRPr lang="es-CO" sz="2400" dirty="0"/>
          </a:p>
        </p:txBody>
      </p:sp>
      <p:sp>
        <p:nvSpPr>
          <p:cNvPr id="4" name="3 Rectángulo"/>
          <p:cNvSpPr/>
          <p:nvPr/>
        </p:nvSpPr>
        <p:spPr>
          <a:xfrm>
            <a:off x="251520" y="260648"/>
            <a:ext cx="4824536" cy="3046988"/>
          </a:xfrm>
          <a:prstGeom prst="rect">
            <a:avLst/>
          </a:prstGeom>
        </p:spPr>
        <p:txBody>
          <a:bodyPr wrap="square">
            <a:spAutoFit/>
          </a:bodyPr>
          <a:lstStyle/>
          <a:p>
            <a:r>
              <a:rPr lang="es-CO" sz="2400" dirty="0"/>
              <a:t>Note que Cristo por amor a nosotros, se </a:t>
            </a:r>
            <a:r>
              <a:rPr lang="es-CO" sz="2400" u="sng" dirty="0"/>
              <a:t>DESPOJO</a:t>
            </a:r>
            <a:r>
              <a:rPr lang="es-CO" sz="2400" dirty="0"/>
              <a:t> de su gloria al lado de su Padre en el cieno, vino a la tierra para darnos ejemplo de vida, </a:t>
            </a:r>
            <a:r>
              <a:rPr lang="es-CO" sz="2400" u="sng" dirty="0"/>
              <a:t>GASTÁNDOSE</a:t>
            </a:r>
            <a:r>
              <a:rPr lang="es-CO" sz="2400" dirty="0"/>
              <a:t> en beneficio de los demás y finalmente murió crucificado, fue sepultado y resucito con un cuerpo transformado.</a:t>
            </a:r>
          </a:p>
        </p:txBody>
      </p:sp>
      <p:pic>
        <p:nvPicPr>
          <p:cNvPr id="1026" name="Picture 2" descr="http://t0.gstatic.com/images?q=tbn:ANd9GcSq3KO95SO2VcUkH39yYpK3zQNmemTErjFrvffvY1K6Sg6QiV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8985" y="260648"/>
            <a:ext cx="2075304" cy="30469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1.gstatic.com/images?q=tbn:ANd9GcShvnktryTxM3MyhGUgf6GGdFMSot_V_gnpJc_nrayRZHTd5g7Nz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304" y="260648"/>
            <a:ext cx="1656184" cy="3046988"/>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6" descr="data:image/jpeg;base64,/9j/4AAQSkZJRgABAQAAAQABAAD/2wCEAAkGBhQSERUUExQWFBQWGRgYGBgXGRcYGhwXGBoWGB4WFxgYHCceFxojGRsXHy8gIycpLCwsFx8xNTAqNSYrLCkBCQoKDgwOGg8PGiwkHyUsLCwsLCwsLCwsKSwsLCwsLCwsLCwsLCwsLCwsLCwsLCwsLCwsKSwsLCwsLCwsLCwsLP/AABEIAMQBAQMBIgACEQEDEQH/xAAcAAAABwEBAAAAAAAAAAAAAAAAAwQFBgcIAgH/xABLEAABAgMFBQQGBAsFCQEAAAABAhEAAyEEBRIxQQYiUWFxE4GRsQcyocHR8BQjQlIVM2Jyc4KSs9Lh8TRDk7LCCBYkJTVEU1R0ov/EABoBAAIDAQEAAAAAAAAAAAAAAAMEAAECBQb/xAAuEQACAQMEAgIABAYDAAAAAAAAAQIDESEEEjFBE1EiMkJSYYEUFXGhscEFI5H/2gAMAwEAAhEDEQA/ALZmy5qpiwhYSEkZvrXSDU2e0D7aPBUKJCfrJn6nkYyhP2ktZcG1TwXLETpooDkRibwiENWpRO1Uj2wYkTNcPtjOPo8ttqmWp12metKEKJCpswpdW6AQVNxP6sWNLVNP95MYlqqLa1cKcDyhStqo05bbG1BtXLMGL8n2x0H5e2K6l2ianNamo+8rg1KuznQRx9aWaYQXB/GrA4tm5o8B/j4+jXjZZNY8YxXsuzTtZ6zrmoDUsawqTJnAeuf2lZe72xn+YR/KX4mThjHtYh6Jc1vX7wpRzzj1lJSHWthzUTT2mL/mEfyl+F+yXsYFYhRVMNUKmKoGqRmx3kmozZm05wciQs7xKgWf1lNqMh3Rpa5flJ4f1JexgVimb2vGYLXMSmdNCUkJw4pgYgAH7epr3x3+EJ2Gs2Y703l5dMXCH4/JJgXguJjHrGKYF4TKvPmPWmJf8VDB0m2Tq/WzGA++p351bhGrFFwsYDGKlRbJ1frV+Ku4nepSOlWmZrPWHFKr054oliFsMYFYrzZS2DtFBc9S1EFKQe0VvMz1pnD0EEZrWRwqPEwlqNUqLSavcJGG4lNYFYigtCmG6utKEkg8z78oMMhTVKikjQqCh4EefGFl/wAnFu2034H7JOxgViJTfqpS1rmLwoC1ElWSUJJep5Rm69NuLZOnTJn0megLUVBKZsxISCaJACgAAGHdDlCv5r2X9wc4bTX1YFYxt/vXbP8A27R/jTf4os/0U3VbJ6Dap8+0Kll0ywqdNYtRS2eofdHQwStVVKG5mYrc7IvmvKBXgPE/CIkrGMit+ajl3vXoIje3G2k2w2MrQ/aKV2SSQWSpicZemQLDi2cJQ1++Sio8/qFdKyvctBzwHifhAdXAeJ+EY7O1VsJf6VaP8ab/ABR7M2otjf2q0/403+KOnYCbDdXAeJ+EeYy4cCtMzwJ4coxz/vZbP/btH+NN/ijWWy81S7FY1qJUpUmSpRNSSZQJJOpJMUQeIECBEIEoG+ron3xjK0TCqarg5A6PG0G3j0HvjJVnuBU60ply6qWsjpWqjyAc90XxkhZfoyuQIsgWo4VTipT5bqd1Kct5ziNOMS+VKIphADBlMD3MdX4x7YLCmVKQhPqJSAARokDOrPrCiWhALYgKjX3x52q/JJzHEklYLnJTmXc6gM3LgOkBCUeGtBy6wpMpPu09rUhJMs5P2gWNPl4xsyQPVQOkux4/L6R6udoTXmHp3CPEyQwOSmqzHvL55RwsA0JdiXpwoaAUi/HLomQ+QsZuKDi0GG0BJz9wbnwoYRdrLlGiRpkOJbhxgyy3pLWpjjS2qkkJ6AkVivDJdF2FvaBq05QgvOdiGFKygYcwHDnk8OM6egBxV3L4SwPNQy74h9svAl1Zvio2tc6dI6GhoNT3vr/YGs8WEH4AAONcxyc91ncvqYVquYYRvqq+QY6h4RTp5ADgio0Gba90dm2KwBhkW7n74610AsGSrhJf6w8nTRuUKk3AoPvprTJTvXOrcfZDP+EVVZNCWqmjOz/PshylW+YAAMIAoSAOOWWsVgvIrTciq76egB6efnB/4HWcP1iQ3InvOre2E8m9lOASKg5gGtR86RzOvKYDQJpyfviyhwuK5eztCJuIYXdgFA5cG+ETZN6oLB6HKivbSkVxJvOaC5IJf7ozbQ/OUdT7ymhMvclksS7HMVDERh2NE1mSwFqSFM3XwjkAvRVeBFODOc4VFeJEqYzFaAosKOQkvBKl4QQzCpBGUeerUlGcosYi75GS/LmXbZE+QvHIExDdoClQz9Vn5ZUoc4oa/wD0YWyzKYJTPS9DKLk/qFlPyDxdl57biTMMtQxI1Uipxch9oaePSFdkQGE81yUmhoDkaikdSjKnp9Pft5sDnCbqZWDO1xbHz7RbJdlVLXKUpW9jSpJSgVUsgjRL9S0aau67ZciUmWgYUS0hKQNAGA6n3vxgS7UldcddAM+LQciY4oX50ejZNHM1GonWS3KyCRgonqwGyr+Vl3t0ioPSZ6SZakTLJZsKgp0zJlFAgH1UYnB/P8OMTr0gW9cm7LTMQpj2eEcQVqShxwooxmhRhjQaeM/+yS44M1ZtYQCs8THKo9jyO2LBivUHFz7o2Dsf/wBPsX/zyP3SYx/ZpClqCEhyaARsTZeTgsVkTnhkyR4SgIyXbsd4ECBEIFpzPQeZintg7olS0dsJeJc0KUpSiQRvqGFDCgDPSr55CLhTmeg98UfsJf6Zcw2eYWE0/VYiQnHUKQDoo7pHGrVgGohKUPiEp/YnpQpiQFBL0Kq82OoryeDEqTkrC50bl0pp4QoSQA2Dw6xzJCAaqIVmw4VAertzbSOb4kxlpoKmpcMHHmRyNaxyiw4jvJNdTWtKtQfPdBk6cgO6yWGYIryI98J7PbCSAkd5f5PfGNjXRi4amWoF8q5EBm5EVJJahg6VIxD7SiKOwB6+cepfifKCVzsPMZser+yDKSismlK4cqyKBo6Rr8PZ5R5NQg1xOQG1MCdeKMg70zhDMtqRVMF3w9kuKbRYkpSqakBMwJLKYOxzD6vEetV6zQHCi/RNddRlSE16W+YOOE51HE50hsn3qCC3Kock9Ob590N06lOMeQEk5ywh0tV8Tab1H0bKDpN6KzfXIiobRvd14Qy2m09mgkg4QQKAlqsAw08O+AF4g6daju0DZhvKCua9g7MdJd6rIUxCSHYlKc6cMga+EHyL0mvUglnbClvLl5cYaJc451DPm/Sjt8YOk2oVLZd9asPOK3r2RDxJvdbuyNR6iX76RwL7Wlfqy6k5oTl1A4NCGyKxlgN6rZmtfbygudNPaF33GxbuTON72xW40kPv4VmEs0sj8wc/ZAN4rCfVlvVtxNOTfOcM6FKwvmElPd6wOVW58oOTPCm8qjPSmUYVSL4Ze1kqsd4Tpkt1FJY6MAE9BzEN201/JlIwPvq8QDmKZHyhVcM5pZctvNw0VmfnOKwv+9DOtSnycrdzkScKR7I58oKddt9W/wADdCN0SG4rD9Jml0g4UvXLNvFniwLFLIw4kgFII3SWY5+48oZtgbqVLkGYv1puEgBqJGJi44gu2kSvC6eY7/6xipFzluRK0/lb0Nws6XZKAoHWjcM2yb5q8eCzA7yVVDjUDq3GFVhtaFqUxGJLUDa6+7uhUpJ0J8TFxpqUbsFuK89LqCi552dVyhxp2iTmekZxIjSPpsJ/BM39JJ/ziM3mH9JBQhZewFTk5gNHsdS0w2DJFsrbAgploQDMmKPaLUBuywHwo10JJ6CNU3D/AGWzfopf7sRljYmx456iaBKCH5qp5BUak2bmYrHZTxkyj4ywYH+Jh3fxpv2OsCBAjQELTmeg8zGV7QkKQoHLFVs6nMcCCxjVAzPQeZjK9jnAqWk6k+caiUyY7F7ezCoWW0rxTQPq5hP4xOjv9pvFuMSUW9ypy5JzpozCKltdgxpYUWgugihfg/PziydnrIsSUmdWawxcH49cnbWEtRTUXdDEKjlGzJFLQ4D8ac9YcZMnCzMO8+UEXch96jCgg/6SAfkUhVkFWJhn7oabxtaUgqUoJSMycgNTC+at01DewxXHpKv4ISmRiCVL3l1+wCW8VP8AswLa5zUUbTsrkv8Aw3Y8Y/4qSUNVzV+AZLgZ6wQu+LGl/wDi5a6uApqP9kFKRu6Vc84pv6Yn76fGAu2JIbEPZD3hXo1vRc6Lyu0t2k2SovopYA8PfByrddYJ+skh3dlKauZpl1ilLPaA3rAd8GGagkHEmnOKdJei01yXci1XaRSYgg0pMXl3q4R0mddv35YZy+PjnV++KSE9IFFCnP4wBeCQWxDvPxjHiXovHsvFX4No82Xy3/eDl8IPRPu5NQuTV/tAu4A1JOQaKHVeCX9ceMeC2I+8nxi1SS6Kx7L1m35diThM+WDwxFsvCDLPKu9ZxibKL8JoyqGKSrKpcavWKDXa0vmnxEFy7QhJJxCvMRfhjzYy/wCpoxrGzBctmIYTJYHnCKVdt3pdIWls/wAcmh7lAufdFATLWjiPZHCrajiD4RpUEuEZv1c0ZOt9ilyiO1QlASaYwWDEFgNWOkVbc1lkKbtN6bOWBhdmlpKm3QcTkVJ4MBFf2604EcFLHeEHX9YezrBuxE5rZJ44iPEGNOjaLZSq7cI1BZJaQhIFAAGHIDSD0FsmMI7DMGEdIPUIUTKE1qs6JKlTUoAxMFEDOv2m5nPnHNitREtNSXcuTWpJ19ndCmbKWUpMspC0l952IPrJLVDjI1YtQ1BS2Gzns0BsLAAjNjwfVonGUbj+pC/TTa8V0zMvxkr/ADRnWNC+mmW11zOc2V5/1jPUPaf6Aaq+WACDVgDIvHUuSDBcwMSOcMgiR3HaEy7LMII7SYvs01DhwA7ZthUsv0jU2z4H0WzNl2UpunZiMcSDUEFlCoLtUcDoY2Hsssmw2QqqTIkkk1qZQeutYGo2bYaVTdFR9DvAgQI0CCxmeg8zGSZaymYTzL+Ma2GZ6DzMY3tN6ErUE0qa98WimSqcKJUPkRNNm7xM1ASM00xcveYh2ydwTbaCmSlRwB1qzYHlqTVhyizNl7jTKlsza1d+/wCEL6ma227N04vkcJCGGZ8YUy0uRn89IN7IZU7hTzg1KgnRvP5+Ec5hgWySOzZ2YO/nFVbd7KiZOE4HEZiQSQp2ADBhw6ezWz7bPGFlMU1BcOCGcpPJQBERS/giSgpQ3ZlSlJS5yAAIB0Fco1TbUtyDRgmslTKuEh6106QfLuolILCvnDn9NL1CSMmfwZVaQqsYBBZWtApuJDA01rDznIGoRGFN0EsOMHSblSUu4/pDqBhWmoJzIYZBy+envhFbwJc1SksUkYg1KVBevzwilJstwSE1putKRnXSEEu7Cou3P57oepO0CZowTEMNCWPCEs+80y1OE93uMai5cGZKPKChcDjKsETtniTwMPFhvsLBoA+hOTecLS6qS0k0fdBVpyinOUWWoRauRE3AoZtHqbrLHTTLSJBNspSXUuWnNwVlR4MRLCm1zaEFsUwAQoTAqrhKgBowKqkdQIIpNgnFIZ0XcqrMWpkPhB1murUgGtAcuvR/hCuRbwHBamfkA/XWElovIlsn4eFX/loOEbyZwhLPkF1EsS+rV6cO6F2zE3/jJDJAZfraksfCE81lChHT55wZcW7aJTh99Ne9sokvqzPZp27lfVprpy98KyunHwhmui0jAkcss4cfpA4iOQHF9mmh2yeEkmRgmTgCQCsTMw28A7cBiCj1JjuzWkE+sIQ26dNRa0gfipktZBH30qSplDmCqvyd9Fx5IV6erURdqE/fno//ACiYr4Rn+Lw9O9txWKzpUTiM4kDkEKCtPyk+MUdD+n+gKqrSFFiKMTLJCTqNI5npAUQC4BLHiHzgl4MmZwwCOY2Jsh/0+xf/ADyP3SYx5Gw9kf7BY/0Ej90mKZY9QIECKIFjM9B5mMWy7OqZOwIGJalEAc3jaIzPQe+KJsdzyJC1KlywkmgzfCTmSa1qc+HSB1Kmw3GNyEWO9ZlgLfWS5oxpKkLKcUtQFFAesHcghqkcBFgbIbaGegsMRljEtKW9UqNQkkOEjNqs1DCTa7Y42myGYhJM6XvoADujVHMnMcw2sVXKnTJK93HLWg80qSeeoiqco1I5JK6ZpmVaUlIqah8gHy00giYSDnFZbJek4N2VrABDNMYu+W+AKltW6xZNmWmYE72JJBIKauCKAF6vkI5+opOD/RhoPcKrAJM+WtJWFOSkAgghQ/o4MV36WbNglyAn1gsjFqHDnxI9kTmZIFklqmJBKaFqhyogOaPR/ZEO9J0x5CFndIUlx10PzpG6eJKweS+LK4sl6EBRYEku7V5vHaL+KWZKS3Wr5uM3hplk16nzjlS/GOhsTEt7H2baMZSWL9TDlIkFdVVcMX7qeUILLZ8ID6APD/d7M7NWFpNcIepx7Y67JbByLVMImAIQhOJRSSDUhIAxFg5+aw47Wejyw2VUkLXMPbFYH6qSrMFnJYNTPMaw29b3nyLRLVLWUJYChzfNx9rpwiRizrtipdomKBUkKwpKsRQSpT0c4FK9Ygl6jRozP4K+f/WaUN7w1za1kEWW5LrlhIJXMnrYoCQtSUhn+sM0AAhWjHLI5g3/AHbM5wuZMwn7PaKI6YRugchHapBCg474klgkpTy6loRnXlJq2P3HY6eEE91n+yGSz+jmUAarqG9YZd6YZbz2ClSgWXMauZS3fujrFr2azFYGEYujfJiA+kO0KUgYAexxlClNRa0u6QfuJIb8pQUPsl2Eqj4kxSU6UU24plZ3tc/Zy8SFEpJeoZRGQJ5Z+cMJXE7vIhgnEFFhweoBiF2yThJ9kO0ZuSyJV4Ri04ncq0fzhwui0fXS21WnzHhDKmFl2KadKP5afMQZ8C6NBXIpRSMJemX84XzJh4HXxhjuCaQhLtlz4e2HNS1AUJPfHKsg9w2VPqDUM0P86djloWxJlrBYNkrcJqDkFPRqA1zeMSbRUO8LLxlqmWSfKlllTJSglVMyGbweIWhPe8qXaJqpdpkypspL4cQSSDRy62bJqECgLxUHpDst1yzgsSJnavU4/qxm4AJUFdQR3wnvq5bzkhpgmqQGZSVdoG0qCTEWm2aY9ULfmD74fpwgvqzNSUnyhOUco7UXrAKFDMEeMACkHAHiI2Hsj/YLH+gkfukxjwRsPZH+wWL/AOeR+6TEZY9QIECKIFjM9B74pe7ZmNSlLDAEsl3q5Lq58n5aRdAzPQe+KHu/Njk5yzaFNS8ILTJb9PcUDBtNM/d5iD5dpGagxOdPZlXhEel2wCmI975Pnyh3sqyojgevTpHNeA5xedw2e0F5sqXMbVSRi1yUKiDbnuIWdITZgpaEqUTKxEmtSZSl0/UUWOhBcqXzUMl2cjT+XWC9lpyjjC1KxSwt33aYdTyd34QSm5PvHo0l2H2+/Za8DF5al4HLpUlbFpa0mqS9GU2cRja5Q7PfAWzUJca055xJr1saZ0sLmJAWw3kseYqAy0PUOOe6cojtTLWZeEgYzhbC7KJ0D1Cq0BzORJpBOZBo4iVDaZDTZgTkFEgasa6Qqsl3OUv198JbXLKrSE/eKQfI++JTJkguW6fPSH6lTbETpU90gjDwh/s1m3QG5w1SZe+kM8SZEpsoVi75OhtORcwXgUoVBpDoJOABvLPrHkpTAOI9nl084HUV1fsPTfQWkYlgc4eZ8uUZZTMxbxphqQR9roPe0Nd2SwVB+LwpvCUqd2KrItK5qVLFFDDhZ1YjkzhI54g0K043nngvUytTaQTftjnmz/R5KwcIMxUwKWkKQ6RhWkB1YXJYlqVBpHV17NmyWPs1ThaZcwg0O4kpd8KVA56lxUZRIhds5UlmQidMAQaulCSd5f5VMhxYcYK2hkplIRLQGSlLDizZniSak8TDlWTVNnP01P5q5StulntFDIhRDd5hmviSwPd7YnF8WVOIrYO7E6xDr39Rfd5wehW8ljFbTOle7GAQsu9bTZf5yfMQiEH2VTLT+cPMQ4+BEvrZ5eJA8PDLOkPRSRz8BEf2ZnbgoWH9IkDhqCnOOS+Q6EhzD9YF83l2MnESQnGgKIBUrAVDEUAZnC/thT9HHGEm0dneRVfZJUQla6ApQqhwqNEkjdfJlGLXKLQFS1qloyJKAX0NBvB61z84bZ2zgWp1YDxaCdn78xIMslRXLUXSsMoS1KPZkgszJGnLjXjaLagWdIY4phDhIf8AaWeHtPiYmyW7ah3elHcxm2xNnsiBLEtK56wTWgQmoCyG+9kNWMVfLl+sDnDreFsmTppmTFOtRzOQGQHJIFANIRWeQoqNCamrFusdOFPZG3ZzZ1N8r9BN32Bc2YES0KWo/ZQkqPgkExr3ZaWU2KyJUCkiRJBBBBBEoAgg1BB0io/Q1e3ZJmyEpJOPtCpILMQhOFRyegLHMHlF12dTpQeLeRilK7aKtYUQIECNFBYzPQe+KFTY1AtQAavlXjxi+hmeg98UyLES7PUt7eVBCmpdrBKYXY7Epnx9AOGkP9yyGLmp0PHrzgiy2c+rl86jhlDtLZIpTKOe3cOg5c1lULU1EKLDIBKyaqIKFcWIDcqpfLiISdgFgpditq5KFGdOoPPlpCvtOxQw3+zbM7ygNS+vxjUMK4ZLAg7fBIAw1khKCkGtEpIYnOhGepiEbdW8dgskFNQmrEs4GnIRL7xnYhMIV64Chy1aK12xtbgSzVw5fiase7zglNbpo3N7YMYbNhnTQpb9olJOMVCndLrGeL8oO+odzDzZ5JAehSXqC46ONeWcNtyyGQonMnPkP5kw+3dJUZiUJwjFRWL1SOC+T5HMGogtaW57TNFbY7mILPOQle8WHKp9kSyzlKkBSTiSQ4IyiP2LZqUorAWpSUqZxhBzIDhjSnrCh5FwH+z2ZMmWEIyqeNSdTGowssGoTm5XlYUYvKCbVPYUjwLgi1DqIqpHAxCQnvCRPXL+oI1xBnKkn7r68tYP9GtjmrnzJmNQlyyxBpjWrdqMmSkGmhKYSHaLsVgYcXHSLFui1oUgKSWcP4xKaaW0xVmmh9s6Yj21qt4dIkVlVES2vnsvujGoVqbB6Z3qlfX4WB6+/KIbe53VfOsSy/pwLty+esRG9Tuqi9GsGtc8jEYNsw30/nDzEcTUM3QHxECUpiOo846Rxy+dmU0ypk1YkRTwGbwxbKpxJiVfQlEH2EjKOTJ5DoQJkctecd3pd3bWWZLfNJA5HRxrVoNNlbOsOllRiQQ2kYuaRTEztpUuZaJkpKZgCkES+0bdP2nUT6wGTMBEcF/omkrXuqOZJevEGLjkBBlLViCkleJKqNhUQQxyO848RDabgkFT9jLc/kJfPx+RDdOvtvdBZ0d6WSs7DNkqJCZa554SwTXRy1PCJXdWySp6gqbLElAylp/1cuXuiZ2WwJSnIMOFKVqXyyhxkSwKAUoRTQ+T8fOJPUykrLBcaEY5eTy7LAJacKRQUYc6d2fsibWP8XL6DyMRSWGpz/lpllEqsReXLPIZ/mmL03LMajoVQIECHBQLGZ6D3xWkhBejnjXSngYsoZnoPfFdymAUQ3c1CPKEtX0Fp9h0hNafz8PnODKY2zAq1coLkzQzs3h86wVZpu+XU1QGVQVyUDSpcxz1kYisjlYpCe3EwEgDdwl0l2BO63ApMGW9LKUNGLdB/Uc4IshX2aVkb5mOrECGBCg7ZijR1eE4EKD7yNOtD5DxgzwrBorIxXopk55CuuXDjFRbT2x1qqQ5Ner0bp5RYF/3oUyhqCsoNCTUYn5Bx/SK7tKDOtCQzOqrj7LnPqAYPp1b5MxXd1tQ83dICUIRqwfqzmD7ZMZQ4cIEqbvEtBC5jqc1+fbAmm5XGLR2bWOlmtMuQhJWogqKikpDkZeyuRoYd7NeMqcD2ag450y1BDpr15VDRDLVJtFo9VEwoSWCQGA+J5xIdnbiVJSSvDiUKpDH9o69MofjDCEvJKU8cEhVcVoSkK7N0moUnfS3VMIl2RRNSPAwtuq812Y0mrTKJDkMQjmpKqFPPMaloP7bt1GYVlZP3gx6kaUjMlfAzSU5XduBtVs4F7xAy0/pDxd0syghIfhx8odrtsbiHCZdoBSQMjAdtndFupdWYvsyN184gG2s09p4xZUsg9YrTb5TLV59Y1XV4A9NK1Qr+8Fe6I5eKmCjyh+tyt3vAiPW5VFdDFaZYL1byILefVoKpBpTPTnCUQsvADCgj7oz1Dn3Qhh5HNfJf2wanljmB5CJ8hNAeXGK39H63koI1Sn/ACiJ8hdNco5E/swy4OpssPkIPsIwlvn5EJ1TH5ZQZY5zKjJoj65UyVaZ0vs8UliuXgDFK1grYl2KVrCw9MKiPvQtuWQJ1nTOljCgOMNQUEKJKSH0U50FXyg2/LetE4SVBYkzcJ7RPZ4UL3kYV4wd1W4KMxZjUwwSVqsY3sc6WlUxP1rtKVhLKCTQJ0ybUPWCYYzFtokAlhqkMSRUavViefLTpBwlBuB6D57oi1z2+fPlyylaUoSo4goAlRaoVRxhLEMRUVLCJOgU7tc+OvlGAjOnABJIAYklTAUGtcm9nGJHdU7HIkqd8SEKfi6HeIzabKmahUtQdKklJrmCCG8PmkSS5bL2Vns8t3wS5aH44UYX9kN6bliuo4Q4QIECHBQKGZ6D3xVs9Yc4WB8NdeRi0hmeg98VODv+L6+emsIax2t+4al2KLTaMAJSCaJYBtS3LLPuhLaL1MwJRhBKwwqM3IZtQRXurC2zS8SmoyeJNM2DMzd+T0hJZrpCpxtCVBMsBK0oFd5BII4YS6T3coVpxTyxuCtkm1nmgISDkAMsmApnoIjl8TR2xY0WkivH5HnCa7L/ACpc6WsvhYtUbpzD8i3yIIts8qmIIDuRTLl3NnFyfQWEbO5Dr/vIYlytBLMwdapL8fsmI3ckxS5ilEUSAKVqd32MfGDdspm+pSSzlQI5E+r4+Uc7PrwS+JUXJ5sB7jDlttLHYvfdVz0Oeh5xzY5OJYHEwonhgDx0g64EPMfNvl4Xp5kOSwiVJSwHzyjl6kmOmEErXHWWEI94CrdZkzpa5ZOHEM+BdwYjd1TbWZ6ZCFrxpZLucAQ1FKarM3PR4drykqCS2cI9n7onqniY6gSwJfQHLpC9acI95GNPKqpXSLZuOx4EJTmwAfiwz784e1yaQku2SwEOpTFCs5O4mkyWistvPXVFprNIqrbJTzSOsCr/AFsG033ZXFr9U/ORiP2xWfQ+USO8JLYhEbtVU1zjWn4M6rkR2w7kr833mEkKrT+Ll9Ff5jCWGkIsur0bTz2EsZ7qfZFjWcggVB8Iqv0eTymShvu++LDk2whPPk8cqovmwy4HOYKUaOZSyDl4QhNvS2R45x1JtgJo5ZuEYsXccb2WwBYq3FgpCXJ9U0Aq76avCsWhCJYFSpSadoFAqITrirrkcn6w33hMUoSwlJU6iWBwqYAK3VOAlTAmtCU+PMi7ZYUqaErxqzMwuoAOMKQSQhLuwDCulI1F2DxV0hKwQ4ACQGro1akjXKr5QJCyks5bnUjKgzDB8urawsmnPPrQccvPk0JcBGvD386MNIyH5FSJ3Qnpx8NafJiSXZPC5MlafVUlKk9FJcewxAtobcuz2WfNpuS1kV1wkDTi3t4GJdshS77F+gkfukw5pVyxTUdIfIEeQIcFTgZnoPfFUEbzhqtwapHGLW+0eg/1RV0uQVrCUsQMwaZ8+Qcwhrfw/v8A6D0ewq13MZifqpokzSFBKlUSS6VFLu6TRnHGHDAuXZpeIMVIJXyVqMhmXOWhg1NllKJlhRVNYABkthBcgUzA3gDVxrCG/LaomYnJEvdAY6Yg5LMXOnKAJWjYdjyQ6xzVfTlHEQkpJatWFH0Iz7xDje9vw2dS8z6oqzE/IMMtkngWxiVOZamD0dL58de8xxtTaWkplvqVK65Bu4QTbukibrRZFdoLdjUCclHEW93jDtYbKwSng38/fDBd0wrKXq1D0D6dBEnu9W9k8HrYVgND5SbfYdayYdNnbOA5hvnceFBEiumThluR8iAUHZjlVXQuSnMmG61n2aQ8JS4hvtNkYg8TBtVNuOCtPBJ5O7PbZZJSXUpOY58HOR6xLrlsyWcJI0YgggijMYhFk2XRMnKUi0iWsEFckg74zYHEGB4B+US2Vb/othVNSgqUg1RiKqqmAYQc1AA01LNEVsGK1ek1the659EzsiIUzcoRXVeMualKkKdKg4PH+fEGohXaTSC9HPvdhcw7sU9tqt5im4++LetC2SekU3tWD2iy9C7ddIBqJYQ7pI5ZE7wW6X5eZBiN2lLh4kNuDJPIQwzco3Q4B6nka534qX1V7oTCFK/xSfzleSYT4ocEGWbsROaTLH5PvJiwrNOUR7iaxXGxs8CTL45ecTqzgH2NWOZUXyYRMcpjE5aQnxgGnz1jxUpz3+z4wW7RVirj9ddsJSnilQ4uxcHI19aHJcwVL56Hlw5GnhEasdowpfmnjooHlwhLeO0UualSULVLW4KWzU+IsminKWLggAVqHpjbd2Q3S+p7eW3EuWuZKQypkqqnfCDiFKVJDglhEXtvpDtDnCZaUMS6Ukngwxj3RW97y5sqapRxMokhRo9SHcEseTvCObekw5qV3l/OOjToU0sq4tOrNvGCT7Ubcz7TKVKK9xTYhSrF2oAAHAoOEaM2WP8Ay+xfoJH7pMZCm2gn+ca62aV/y6w/obP+6TBdqXANtvkkECBAiFHH2j0H+qK2uaSjGSaqc7yc95weYDOcosn7R6DzVEdsOyHZvvJKjUliC9YT1VKVS20NSko3uR+7rYZlpmqwhAQQkHCC5yoo11B5VhBfVqACkFJBwuSeHDxY+MSpGx8wFxNSHLqDHjklzSjDuhJatgZi1TFGcl1hvVLAAECj584C6E+kNxq012UuqaU26WTQKKk+IOXxhBfdrxTFtk1PL4Ratq9C01SkKTaZacOX1ajw1KuFIbrT6ApylYvpcsUI/Fr1/WhqEHhv0AnUVmk+yqbqlkVIbNu8+USG6lMCr5+XicSPQPOAra5Z4NLVl+11hwk+hiYlIH0iWf1FdfvRVaEpLCNUKkI8sgtnDkUiVSlMgePiYepHolmpL/SJf7CvjDir0dTD/fI/ZV8YUjSqJ8D38RRf4v8AJH5KngybIdokknYNaf71P7J+MKRsar/yJ8D8YZUJNWaBOvTTwyI2q5krImE4Sketkw58oU2aamzhwtkhSFgZ494FUtjvYi2JJHBokVt2MmLl4EzUpcpc4SaAuRnrB9k2IlpkrkrCVhblRqDiP2gc0kaNlBNjQnOpFyxb+vY4fQ5U2alZQ6pYJQt6ETAxZjXLXkRxg+1FgIjuzmx9pss4KNpRMlEb6ChWIzACnGhWLdBASSliCX5NJZ9kUrgPH4Re12BppMQ3lOaWehior5mkqNCc/OLgt9zrmJYKA8TETt3owmTC/bIH6qvjC1elOVkkP6atTgnuZUd6DMch8Ijc4U8Iuq1+hWav/uZYy+wr+KG1f+z/ADj/AN3K/wANf8cGoQlFWYDU1ITleLKWX+LxflkNkMhWmtfZCNou0/7Ok7AU/S5frYvxa+Dfegof7Ns7/wByX/hL/jhkSI1sen6hB+aEiLCsAxippwIPz/SD7m9DU2RLSj6QglOuBQepP3ucP0nYKYn+9R+yr4wnKnJtuxpMZUyWLAj5+RBS3yOXlEnl7FzB/eI7gr4x0NjZn/lT4HwjPjn6IRxUr6tXQxFdobIpM/HKUnBMaqSl0ufXDt9WVGofVwXi0TsgtiMaavodYR2n0diYhKFFBCQG3SGIBqGyd/aYqNOcZXsMQnHa02VVZJpElSpi+0UQ0uSiShJOMYzMK2YHEQCSFOQzGEs3Z+TMqUJxGpbN9RRqgxYcv0S2hGMItMopUXAXLWWzcBlj5AhdM9GCyX7VA/VPmGJ6wbZJZRryQfJUitk5QDhLcdW+axf93owWKyD7qJA8JYER2R6LsOc0K6g06axKrXI7ORKR9wy0+AaCQ3X+QGpst8R0xQIJePYKBO1SgTUAx52Cfujwj2BEIDsU8B4QOyHAQIEQh7gHAR7gECBEIDDAwwIEUQDQGgQIsh7hjzDAgRCHuGBhgQIhANHhEeQIpkA0BoECKKPQIGGBAi0WDDAaPIEWQ9aA0CBEIBoGEQIEQh5gEeKkDhAgRCBarGk6e0wSu7kc/EwIEQgmmXWjir9owlN3pChVWepJgQIhB6wx7AgRC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8" descr="data:image/jpeg;base64,/9j/4AAQSkZJRgABAQAAAQABAAD/2wCEAAkGBhQSERUUExQWFBQWGRgYGBgXGRcYGhwXGBoWGB4WFxgYHCceFxojGRsXHy8gIycpLCwsFx8xNTAqNSYrLCkBCQoKDgwOGg8PGiwkHyUsLCwsLCwsLCwsKSwsLCwsLCwsLCwsLCwsLCwsLCwsLCwsLCwsKSwsLCwsLCwsLCwsLP/AABEIAMQBAQMBIgACEQEDEQH/xAAcAAAABwEBAAAAAAAAAAAAAAAAAwQFBgcIAgH/xABLEAABAgMFBQQGBAsFCQEAAAABAhEAAyEEBRIxQQYiUWFxE4GRsQcyocHR8BQjQlIVM2Jyc4KSs9Lh8TRDk7LCCBYkJTVEU1R0ov/EABoBAAIDAQEAAAAAAAAAAAAAAAMEAAECBQb/xAAuEQACAQMEAgIABAYDAAAAAAAAAQIDESEEEjFBE1EiMkJSYYEUFXGhscEFI5H/2gAMAwEAAhEDEQA/ALZmy5qpiwhYSEkZvrXSDU2e0D7aPBUKJCfrJn6nkYyhP2ktZcG1TwXLETpooDkRibwiENWpRO1Uj2wYkTNcPtjOPo8ttqmWp12metKEKJCpswpdW6AQVNxP6sWNLVNP95MYlqqLa1cKcDyhStqo05bbG1BtXLMGL8n2x0H5e2K6l2ianNamo+8rg1KuznQRx9aWaYQXB/GrA4tm5o8B/j4+jXjZZNY8YxXsuzTtZ6zrmoDUsawqTJnAeuf2lZe72xn+YR/KX4mThjHtYh6Jc1vX7wpRzzj1lJSHWthzUTT2mL/mEfyl+F+yXsYFYhRVMNUKmKoGqRmx3kmozZm05wciQs7xKgWf1lNqMh3Rpa5flJ4f1JexgVimb2vGYLXMSmdNCUkJw4pgYgAH7epr3x3+EJ2Gs2Y703l5dMXCH4/JJgXguJjHrGKYF4TKvPmPWmJf8VDB0m2Tq/WzGA++p351bhGrFFwsYDGKlRbJ1frV+Ku4nepSOlWmZrPWHFKr054oliFsMYFYrzZS2DtFBc9S1EFKQe0VvMz1pnD0EEZrWRwqPEwlqNUqLSavcJGG4lNYFYigtCmG6utKEkg8z78oMMhTVKikjQqCh4EefGFl/wAnFu2034H7JOxgViJTfqpS1rmLwoC1ElWSUJJep5Rm69NuLZOnTJn0megLUVBKZsxISCaJACgAAGHdDlCv5r2X9wc4bTX1YFYxt/vXbP8A27R/jTf4os/0U3VbJ6Dap8+0Kll0ywqdNYtRS2eofdHQwStVVKG5mYrc7IvmvKBXgPE/CIkrGMit+ajl3vXoIje3G2k2w2MrQ/aKV2SSQWSpicZemQLDi2cJQ1++Sio8/qFdKyvctBzwHifhAdXAeJ+EY7O1VsJf6VaP8ab/ABR7M2otjf2q0/403+KOnYCbDdXAeJ+EeYy4cCtMzwJ4coxz/vZbP/btH+NN/ijWWy81S7FY1qJUpUmSpRNSSZQJJOpJMUQeIECBEIEoG+ron3xjK0TCqarg5A6PG0G3j0HvjJVnuBU60ply6qWsjpWqjyAc90XxkhZfoyuQIsgWo4VTipT5bqd1Kct5ziNOMS+VKIphADBlMD3MdX4x7YLCmVKQhPqJSAARokDOrPrCiWhALYgKjX3x52q/JJzHEklYLnJTmXc6gM3LgOkBCUeGtBy6wpMpPu09rUhJMs5P2gWNPl4xsyQPVQOkux4/L6R6udoTXmHp3CPEyQwOSmqzHvL55RwsA0JdiXpwoaAUi/HLomQ+QsZuKDi0GG0BJz9wbnwoYRdrLlGiRpkOJbhxgyy3pLWpjjS2qkkJ6AkVivDJdF2FvaBq05QgvOdiGFKygYcwHDnk8OM6egBxV3L4SwPNQy74h9svAl1Zvio2tc6dI6GhoNT3vr/YGs8WEH4AAONcxyc91ncvqYVquYYRvqq+QY6h4RTp5ADgio0Gba90dm2KwBhkW7n74610AsGSrhJf6w8nTRuUKk3AoPvprTJTvXOrcfZDP+EVVZNCWqmjOz/PshylW+YAAMIAoSAOOWWsVgvIrTciq76egB6efnB/4HWcP1iQ3InvOre2E8m9lOASKg5gGtR86RzOvKYDQJpyfviyhwuK5eztCJuIYXdgFA5cG+ETZN6oLB6HKivbSkVxJvOaC5IJf7ozbQ/OUdT7ymhMvclksS7HMVDERh2NE1mSwFqSFM3XwjkAvRVeBFODOc4VFeJEqYzFaAosKOQkvBKl4QQzCpBGUeerUlGcosYi75GS/LmXbZE+QvHIExDdoClQz9Vn5ZUoc4oa/wD0YWyzKYJTPS9DKLk/qFlPyDxdl57biTMMtQxI1Uipxch9oaePSFdkQGE81yUmhoDkaikdSjKnp9Pft5sDnCbqZWDO1xbHz7RbJdlVLXKUpW9jSpJSgVUsgjRL9S0aau67ZciUmWgYUS0hKQNAGA6n3vxgS7UldcddAM+LQciY4oX50ejZNHM1GonWS3KyCRgonqwGyr+Vl3t0ioPSZ6SZakTLJZsKgp0zJlFAgH1UYnB/P8OMTr0gW9cm7LTMQpj2eEcQVqShxwooxmhRhjQaeM/+yS44M1ZtYQCs8THKo9jyO2LBivUHFz7o2Dsf/wBPsX/zyP3SYx/ZpClqCEhyaARsTZeTgsVkTnhkyR4SgIyXbsd4ECBEIFpzPQeZintg7olS0dsJeJc0KUpSiQRvqGFDCgDPSr55CLhTmeg98UfsJf6Zcw2eYWE0/VYiQnHUKQDoo7pHGrVgGohKUPiEp/YnpQpiQFBL0Kq82OoryeDEqTkrC50bl0pp4QoSQA2Dw6xzJCAaqIVmw4VAertzbSOb4kxlpoKmpcMHHmRyNaxyiw4jvJNdTWtKtQfPdBk6cgO6yWGYIryI98J7PbCSAkd5f5PfGNjXRi4amWoF8q5EBm5EVJJahg6VIxD7SiKOwB6+cepfifKCVzsPMZser+yDKSismlK4cqyKBo6Rr8PZ5R5NQg1xOQG1MCdeKMg70zhDMtqRVMF3w9kuKbRYkpSqakBMwJLKYOxzD6vEetV6zQHCi/RNddRlSE16W+YOOE51HE50hsn3qCC3Kock9Ob590N06lOMeQEk5ywh0tV8Tab1H0bKDpN6KzfXIiobRvd14Qy2m09mgkg4QQKAlqsAw08O+AF4g6daju0DZhvKCua9g7MdJd6rIUxCSHYlKc6cMga+EHyL0mvUglnbClvLl5cYaJc451DPm/Sjt8YOk2oVLZd9asPOK3r2RDxJvdbuyNR6iX76RwL7Wlfqy6k5oTl1A4NCGyKxlgN6rZmtfbygudNPaF33GxbuTON72xW40kPv4VmEs0sj8wc/ZAN4rCfVlvVtxNOTfOcM6FKwvmElPd6wOVW58oOTPCm8qjPSmUYVSL4Ze1kqsd4Tpkt1FJY6MAE9BzEN201/JlIwPvq8QDmKZHyhVcM5pZctvNw0VmfnOKwv+9DOtSnycrdzkScKR7I58oKddt9W/wADdCN0SG4rD9Jml0g4UvXLNvFniwLFLIw4kgFII3SWY5+48oZtgbqVLkGYv1puEgBqJGJi44gu2kSvC6eY7/6xipFzluRK0/lb0Nws6XZKAoHWjcM2yb5q8eCzA7yVVDjUDq3GFVhtaFqUxGJLUDa6+7uhUpJ0J8TFxpqUbsFuK89LqCi552dVyhxp2iTmekZxIjSPpsJ/BM39JJ/ziM3mH9JBQhZewFTk5gNHsdS0w2DJFsrbAgploQDMmKPaLUBuywHwo10JJ6CNU3D/AGWzfopf7sRljYmx456iaBKCH5qp5BUak2bmYrHZTxkyj4ywYH+Jh3fxpv2OsCBAjQELTmeg8zGV7QkKQoHLFVs6nMcCCxjVAzPQeZjK9jnAqWk6k+caiUyY7F7ezCoWW0rxTQPq5hP4xOjv9pvFuMSUW9ypy5JzpozCKltdgxpYUWgugihfg/PziydnrIsSUmdWawxcH49cnbWEtRTUXdDEKjlGzJFLQ4D8ac9YcZMnCzMO8+UEXch96jCgg/6SAfkUhVkFWJhn7oabxtaUgqUoJSMycgNTC+at01DewxXHpKv4ISmRiCVL3l1+wCW8VP8AswLa5zUUbTsrkv8Aw3Y8Y/4qSUNVzV+AZLgZ6wQu+LGl/wDi5a6uApqP9kFKRu6Vc84pv6Yn76fGAu2JIbEPZD3hXo1vRc6Lyu0t2k2SovopYA8PfByrddYJ+skh3dlKauZpl1ilLPaA3rAd8GGagkHEmnOKdJei01yXci1XaRSYgg0pMXl3q4R0mddv35YZy+PjnV++KSE9IFFCnP4wBeCQWxDvPxjHiXovHsvFX4No82Xy3/eDl8IPRPu5NQuTV/tAu4A1JOQaKHVeCX9ceMeC2I+8nxi1SS6Kx7L1m35diThM+WDwxFsvCDLPKu9ZxibKL8JoyqGKSrKpcavWKDXa0vmnxEFy7QhJJxCvMRfhjzYy/wCpoxrGzBctmIYTJYHnCKVdt3pdIWls/wAcmh7lAufdFATLWjiPZHCrajiD4RpUEuEZv1c0ZOt9ilyiO1QlASaYwWDEFgNWOkVbc1lkKbtN6bOWBhdmlpKm3QcTkVJ4MBFf2604EcFLHeEHX9YezrBuxE5rZJ44iPEGNOjaLZSq7cI1BZJaQhIFAAGHIDSD0FsmMI7DMGEdIPUIUTKE1qs6JKlTUoAxMFEDOv2m5nPnHNitREtNSXcuTWpJ19ndCmbKWUpMspC0l952IPrJLVDjI1YtQ1BS2Gzns0BsLAAjNjwfVonGUbj+pC/TTa8V0zMvxkr/ADRnWNC+mmW11zOc2V5/1jPUPaf6Aaq+WACDVgDIvHUuSDBcwMSOcMgiR3HaEy7LMII7SYvs01DhwA7ZthUsv0jU2z4H0WzNl2UpunZiMcSDUEFlCoLtUcDoY2Hsssmw2QqqTIkkk1qZQeutYGo2bYaVTdFR9DvAgQI0CCxmeg8zGSZaymYTzL+Ma2GZ6DzMY3tN6ErUE0qa98WimSqcKJUPkRNNm7xM1ASM00xcveYh2ydwTbaCmSlRwB1qzYHlqTVhyizNl7jTKlsza1d+/wCEL6ma227N04vkcJCGGZ8YUy0uRn89IN7IZU7hTzg1KgnRvP5+Ec5hgWySOzZ2YO/nFVbd7KiZOE4HEZiQSQp2ADBhw6ezWz7bPGFlMU1BcOCGcpPJQBERS/giSgpQ3ZlSlJS5yAAIB0Fco1TbUtyDRgmslTKuEh6106QfLuolILCvnDn9NL1CSMmfwZVaQqsYBBZWtApuJDA01rDznIGoRGFN0EsOMHSblSUu4/pDqBhWmoJzIYZBy+envhFbwJc1SksUkYg1KVBevzwilJstwSE1putKRnXSEEu7Cou3P57oepO0CZowTEMNCWPCEs+80y1OE93uMai5cGZKPKChcDjKsETtniTwMPFhvsLBoA+hOTecLS6qS0k0fdBVpyinOUWWoRauRE3AoZtHqbrLHTTLSJBNspSXUuWnNwVlR4MRLCm1zaEFsUwAQoTAqrhKgBowKqkdQIIpNgnFIZ0XcqrMWpkPhB1murUgGtAcuvR/hCuRbwHBamfkA/XWElovIlsn4eFX/loOEbyZwhLPkF1EsS+rV6cO6F2zE3/jJDJAZfraksfCE81lChHT55wZcW7aJTh99Ne9sokvqzPZp27lfVprpy98KyunHwhmui0jAkcss4cfpA4iOQHF9mmh2yeEkmRgmTgCQCsTMw28A7cBiCj1JjuzWkE+sIQ26dNRa0gfipktZBH30qSplDmCqvyd9Fx5IV6erURdqE/fno//ACiYr4Rn+Lw9O9txWKzpUTiM4kDkEKCtPyk+MUdD+n+gKqrSFFiKMTLJCTqNI5npAUQC4BLHiHzgl4MmZwwCOY2Jsh/0+xf/ADyP3SYx5Gw9kf7BY/0Ej90mKZY9QIECKIFjM9B5mMWy7OqZOwIGJalEAc3jaIzPQe+KJsdzyJC1KlywkmgzfCTmSa1qc+HSB1Kmw3GNyEWO9ZlgLfWS5oxpKkLKcUtQFFAesHcghqkcBFgbIbaGegsMRljEtKW9UqNQkkOEjNqs1DCTa7Y42myGYhJM6XvoADujVHMnMcw2sVXKnTJK93HLWg80qSeeoiqco1I5JK6ZpmVaUlIqah8gHy00giYSDnFZbJek4N2VrABDNMYu+W+AKltW6xZNmWmYE72JJBIKauCKAF6vkI5+opOD/RhoPcKrAJM+WtJWFOSkAgghQ/o4MV36WbNglyAn1gsjFqHDnxI9kTmZIFklqmJBKaFqhyogOaPR/ZEO9J0x5CFndIUlx10PzpG6eJKweS+LK4sl6EBRYEku7V5vHaL+KWZKS3Wr5uM3hplk16nzjlS/GOhsTEt7H2baMZSWL9TDlIkFdVVcMX7qeUILLZ8ID6APD/d7M7NWFpNcIepx7Y67JbByLVMImAIQhOJRSSDUhIAxFg5+aw47Wejyw2VUkLXMPbFYH6qSrMFnJYNTPMaw29b3nyLRLVLWUJYChzfNx9rpwiRizrtipdomKBUkKwpKsRQSpT0c4FK9Ygl6jRozP4K+f/WaUN7w1za1kEWW5LrlhIJXMnrYoCQtSUhn+sM0AAhWjHLI5g3/AHbM5wuZMwn7PaKI6YRugchHapBCg474klgkpTy6loRnXlJq2P3HY6eEE91n+yGSz+jmUAarqG9YZd6YZbz2ClSgWXMauZS3fujrFr2azFYGEYujfJiA+kO0KUgYAexxlClNRa0u6QfuJIb8pQUPsl2Eqj4kxSU6UU24plZ3tc/Zy8SFEpJeoZRGQJ5Z+cMJXE7vIhgnEFFhweoBiF2yThJ9kO0ZuSyJV4Ri04ncq0fzhwui0fXS21WnzHhDKmFl2KadKP5afMQZ8C6NBXIpRSMJemX84XzJh4HXxhjuCaQhLtlz4e2HNS1AUJPfHKsg9w2VPqDUM0P86djloWxJlrBYNkrcJqDkFPRqA1zeMSbRUO8LLxlqmWSfKlllTJSglVMyGbweIWhPe8qXaJqpdpkypspL4cQSSDRy62bJqECgLxUHpDst1yzgsSJnavU4/qxm4AJUFdQR3wnvq5bzkhpgmqQGZSVdoG0qCTEWm2aY9ULfmD74fpwgvqzNSUnyhOUco7UXrAKFDMEeMACkHAHiI2Hsj/YLH+gkfukxjwRsPZH+wWL/AOeR+6TEZY9QIECKIFjM9B74pe7ZmNSlLDAEsl3q5Lq58n5aRdAzPQe+KHu/Njk5yzaFNS8ILTJb9PcUDBtNM/d5iD5dpGagxOdPZlXhEel2wCmI975Pnyh3sqyojgevTpHNeA5xedw2e0F5sqXMbVSRi1yUKiDbnuIWdITZgpaEqUTKxEmtSZSl0/UUWOhBcqXzUMl2cjT+XWC9lpyjjC1KxSwt33aYdTyd34QSm5PvHo0l2H2+/Za8DF5al4HLpUlbFpa0mqS9GU2cRja5Q7PfAWzUJca055xJr1saZ0sLmJAWw3kseYqAy0PUOOe6cojtTLWZeEgYzhbC7KJ0D1Cq0BzORJpBOZBo4iVDaZDTZgTkFEgasa6Qqsl3OUv198JbXLKrSE/eKQfI++JTJkguW6fPSH6lTbETpU90gjDwh/s1m3QG5w1SZe+kM8SZEpsoVi75OhtORcwXgUoVBpDoJOABvLPrHkpTAOI9nl084HUV1fsPTfQWkYlgc4eZ8uUZZTMxbxphqQR9roPe0Nd2SwVB+LwpvCUqd2KrItK5qVLFFDDhZ1YjkzhI54g0K043nngvUytTaQTftjnmz/R5KwcIMxUwKWkKQ6RhWkB1YXJYlqVBpHV17NmyWPs1ThaZcwg0O4kpd8KVA56lxUZRIhds5UlmQidMAQaulCSd5f5VMhxYcYK2hkplIRLQGSlLDizZniSak8TDlWTVNnP01P5q5StulntFDIhRDd5hmviSwPd7YnF8WVOIrYO7E6xDr39Rfd5wehW8ljFbTOle7GAQsu9bTZf5yfMQiEH2VTLT+cPMQ4+BEvrZ5eJA8PDLOkPRSRz8BEf2ZnbgoWH9IkDhqCnOOS+Q6EhzD9YF83l2MnESQnGgKIBUrAVDEUAZnC/thT9HHGEm0dneRVfZJUQla6ApQqhwqNEkjdfJlGLXKLQFS1qloyJKAX0NBvB61z84bZ2zgWp1YDxaCdn78xIMslRXLUXSsMoS1KPZkgszJGnLjXjaLagWdIY4phDhIf8AaWeHtPiYmyW7ah3elHcxm2xNnsiBLEtK56wTWgQmoCyG+9kNWMVfLl+sDnDreFsmTppmTFOtRzOQGQHJIFANIRWeQoqNCamrFusdOFPZG3ZzZ1N8r9BN32Bc2YES0KWo/ZQkqPgkExr3ZaWU2KyJUCkiRJBBBBBEoAgg1BB0io/Q1e3ZJmyEpJOPtCpILMQhOFRyegLHMHlF12dTpQeLeRilK7aKtYUQIECNFBYzPQe+KFTY1AtQAavlXjxi+hmeg98UyLES7PUt7eVBCmpdrBKYXY7Epnx9AOGkP9yyGLmp0PHrzgiy2c+rl86jhlDtLZIpTKOe3cOg5c1lULU1EKLDIBKyaqIKFcWIDcqpfLiISdgFgpditq5KFGdOoPPlpCvtOxQw3+zbM7ygNS+vxjUMK4ZLAg7fBIAw1khKCkGtEpIYnOhGepiEbdW8dgskFNQmrEs4GnIRL7xnYhMIV64Chy1aK12xtbgSzVw5fiase7zglNbpo3N7YMYbNhnTQpb9olJOMVCndLrGeL8oO+odzDzZ5JAehSXqC46ONeWcNtyyGQonMnPkP5kw+3dJUZiUJwjFRWL1SOC+T5HMGogtaW57TNFbY7mILPOQle8WHKp9kSyzlKkBSTiSQ4IyiP2LZqUorAWpSUqZxhBzIDhjSnrCh5FwH+z2ZMmWEIyqeNSdTGowssGoTm5XlYUYvKCbVPYUjwLgi1DqIqpHAxCQnvCRPXL+oI1xBnKkn7r68tYP9GtjmrnzJmNQlyyxBpjWrdqMmSkGmhKYSHaLsVgYcXHSLFui1oUgKSWcP4xKaaW0xVmmh9s6Yj21qt4dIkVlVES2vnsvujGoVqbB6Z3qlfX4WB6+/KIbe53VfOsSy/pwLty+esRG9Tuqi9GsGtc8jEYNsw30/nDzEcTUM3QHxECUpiOo846Rxy+dmU0ypk1YkRTwGbwxbKpxJiVfQlEH2EjKOTJ5DoQJkctecd3pd3bWWZLfNJA5HRxrVoNNlbOsOllRiQQ2kYuaRTEztpUuZaJkpKZgCkES+0bdP2nUT6wGTMBEcF/omkrXuqOZJevEGLjkBBlLViCkleJKqNhUQQxyO848RDabgkFT9jLc/kJfPx+RDdOvtvdBZ0d6WSs7DNkqJCZa554SwTXRy1PCJXdWySp6gqbLElAylp/1cuXuiZ2WwJSnIMOFKVqXyyhxkSwKAUoRTQ+T8fOJPUykrLBcaEY5eTy7LAJacKRQUYc6d2fsibWP8XL6DyMRSWGpz/lpllEqsReXLPIZ/mmL03LMajoVQIECHBQLGZ6D3xWkhBejnjXSngYsoZnoPfFdymAUQ3c1CPKEtX0Fp9h0hNafz8PnODKY2zAq1coLkzQzs3h86wVZpu+XU1QGVQVyUDSpcxz1kYisjlYpCe3EwEgDdwl0l2BO63ApMGW9LKUNGLdB/Uc4IshX2aVkb5mOrECGBCg7ZijR1eE4EKD7yNOtD5DxgzwrBorIxXopk55CuuXDjFRbT2x1qqQ5Ner0bp5RYF/3oUyhqCsoNCTUYn5Bx/SK7tKDOtCQzOqrj7LnPqAYPp1b5MxXd1tQ83dICUIRqwfqzmD7ZMZQ4cIEqbvEtBC5jqc1+fbAmm5XGLR2bWOlmtMuQhJWogqKikpDkZeyuRoYd7NeMqcD2ag450y1BDpr15VDRDLVJtFo9VEwoSWCQGA+J5xIdnbiVJSSvDiUKpDH9o69MofjDCEvJKU8cEhVcVoSkK7N0moUnfS3VMIl2RRNSPAwtuq812Y0mrTKJDkMQjmpKqFPPMaloP7bt1GYVlZP3gx6kaUjMlfAzSU5XduBtVs4F7xAy0/pDxd0syghIfhx8odrtsbiHCZdoBSQMjAdtndFupdWYvsyN184gG2s09p4xZUsg9YrTb5TLV59Y1XV4A9NK1Qr+8Fe6I5eKmCjyh+tyt3vAiPW5VFdDFaZYL1byILefVoKpBpTPTnCUQsvADCgj7oz1Dn3Qhh5HNfJf2wanljmB5CJ8hNAeXGK39H63koI1Sn/ACiJ8hdNco5E/swy4OpssPkIPsIwlvn5EJ1TH5ZQZY5zKjJoj65UyVaZ0vs8UliuXgDFK1grYl2KVrCw9MKiPvQtuWQJ1nTOljCgOMNQUEKJKSH0U50FXyg2/LetE4SVBYkzcJ7RPZ4UL3kYV4wd1W4KMxZjUwwSVqsY3sc6WlUxP1rtKVhLKCTQJ0ybUPWCYYzFtokAlhqkMSRUavViefLTpBwlBuB6D57oi1z2+fPlyylaUoSo4goAlRaoVRxhLEMRUVLCJOgU7tc+OvlGAjOnABJIAYklTAUGtcm9nGJHdU7HIkqd8SEKfi6HeIzabKmahUtQdKklJrmCCG8PmkSS5bL2Vns8t3wS5aH44UYX9kN6bliuo4Q4QIECHBQKGZ6D3xVs9Yc4WB8NdeRi0hmeg98VODv+L6+emsIax2t+4al2KLTaMAJSCaJYBtS3LLPuhLaL1MwJRhBKwwqM3IZtQRXurC2zS8SmoyeJNM2DMzd+T0hJZrpCpxtCVBMsBK0oFd5BII4YS6T3coVpxTyxuCtkm1nmgISDkAMsmApnoIjl8TR2xY0WkivH5HnCa7L/ACpc6WsvhYtUbpzD8i3yIIts8qmIIDuRTLl3NnFyfQWEbO5Dr/vIYlytBLMwdapL8fsmI3ckxS5ilEUSAKVqd32MfGDdspm+pSSzlQI5E+r4+Uc7PrwS+JUXJ5sB7jDlttLHYvfdVz0Oeh5xzY5OJYHEwonhgDx0g64EPMfNvl4Xp5kOSwiVJSwHzyjl6kmOmEErXHWWEI94CrdZkzpa5ZOHEM+BdwYjd1TbWZ6ZCFrxpZLucAQ1FKarM3PR4drykqCS2cI9n7onqniY6gSwJfQHLpC9acI95GNPKqpXSLZuOx4EJTmwAfiwz784e1yaQku2SwEOpTFCs5O4mkyWistvPXVFprNIqrbJTzSOsCr/AFsG033ZXFr9U/ORiP2xWfQ+USO8JLYhEbtVU1zjWn4M6rkR2w7kr833mEkKrT+Ll9Ff5jCWGkIsur0bTz2EsZ7qfZFjWcggVB8Iqv0eTymShvu++LDk2whPPk8cqovmwy4HOYKUaOZSyDl4QhNvS2R45x1JtgJo5ZuEYsXccb2WwBYq3FgpCXJ9U0Aq76avCsWhCJYFSpSadoFAqITrirrkcn6w33hMUoSwlJU6iWBwqYAK3VOAlTAmtCU+PMi7ZYUqaErxqzMwuoAOMKQSQhLuwDCulI1F2DxV0hKwQ4ACQGro1akjXKr5QJCyks5bnUjKgzDB8urawsmnPPrQccvPk0JcBGvD386MNIyH5FSJ3Qnpx8NafJiSXZPC5MlafVUlKk9FJcewxAtobcuz2WfNpuS1kV1wkDTi3t4GJdshS77F+gkfukw5pVyxTUdIfIEeQIcFTgZnoPfFUEbzhqtwapHGLW+0eg/1RV0uQVrCUsQMwaZ8+Qcwhrfw/v8A6D0ewq13MZifqpokzSFBKlUSS6VFLu6TRnHGHDAuXZpeIMVIJXyVqMhmXOWhg1NllKJlhRVNYABkthBcgUzA3gDVxrCG/LaomYnJEvdAY6Yg5LMXOnKAJWjYdjyQ6xzVfTlHEQkpJatWFH0Iz7xDje9vw2dS8z6oqzE/IMMtkngWxiVOZamD0dL58de8xxtTaWkplvqVK65Bu4QTbukibrRZFdoLdjUCclHEW93jDtYbKwSng38/fDBd0wrKXq1D0D6dBEnu9W9k8HrYVgND5SbfYdayYdNnbOA5hvnceFBEiumThluR8iAUHZjlVXQuSnMmG61n2aQ8JS4hvtNkYg8TBtVNuOCtPBJ5O7PbZZJSXUpOY58HOR6xLrlsyWcJI0YgggijMYhFk2XRMnKUi0iWsEFckg74zYHEGB4B+US2Vb/othVNSgqUg1RiKqqmAYQc1AA01LNEVsGK1ek1the659EzsiIUzcoRXVeMualKkKdKg4PH+fEGohXaTSC9HPvdhcw7sU9tqt5im4++LetC2SekU3tWD2iy9C7ddIBqJYQ7pI5ZE7wW6X5eZBiN2lLh4kNuDJPIQwzco3Q4B6nka534qX1V7oTCFK/xSfzleSYT4ocEGWbsROaTLH5PvJiwrNOUR7iaxXGxs8CTL45ecTqzgH2NWOZUXyYRMcpjE5aQnxgGnz1jxUpz3+z4wW7RVirj9ddsJSnilQ4uxcHI19aHJcwVL56Hlw5GnhEasdowpfmnjooHlwhLeO0UualSULVLW4KWzU+IsminKWLggAVqHpjbd2Q3S+p7eW3EuWuZKQypkqqnfCDiFKVJDglhEXtvpDtDnCZaUMS6Ukngwxj3RW97y5sqapRxMokhRo9SHcEseTvCObekw5qV3l/OOjToU0sq4tOrNvGCT7Ubcz7TKVKK9xTYhSrF2oAAHAoOEaM2WP8Ay+xfoJH7pMZCm2gn+ca62aV/y6w/obP+6TBdqXANtvkkECBAiFHH2j0H+qK2uaSjGSaqc7yc95weYDOcosn7R6DzVEdsOyHZvvJKjUliC9YT1VKVS20NSko3uR+7rYZlpmqwhAQQkHCC5yoo11B5VhBfVqACkFJBwuSeHDxY+MSpGx8wFxNSHLqDHjklzSjDuhJatgZi1TFGcl1hvVLAAECj584C6E+kNxq012UuqaU26WTQKKk+IOXxhBfdrxTFtk1PL4Ratq9C01SkKTaZacOX1ajw1KuFIbrT6ApylYvpcsUI/Fr1/WhqEHhv0AnUVmk+yqbqlkVIbNu8+USG6lMCr5+XicSPQPOAra5Z4NLVl+11hwk+hiYlIH0iWf1FdfvRVaEpLCNUKkI8sgtnDkUiVSlMgePiYepHolmpL/SJf7CvjDir0dTD/fI/ZV8YUjSqJ8D38RRf4v8AJH5KngybIdokknYNaf71P7J+MKRsar/yJ8D8YZUJNWaBOvTTwyI2q5krImE4Sketkw58oU2aamzhwtkhSFgZ494FUtjvYi2JJHBokVt2MmLl4EzUpcpc4SaAuRnrB9k2IlpkrkrCVhblRqDiP2gc0kaNlBNjQnOpFyxb+vY4fQ5U2alZQ6pYJQt6ETAxZjXLXkRxg+1FgIjuzmx9pss4KNpRMlEb6ChWIzACnGhWLdBASSliCX5NJZ9kUrgPH4Re12BppMQ3lOaWehior5mkqNCc/OLgt9zrmJYKA8TETt3owmTC/bIH6qvjC1elOVkkP6atTgnuZUd6DMch8Ijc4U8Iuq1+hWav/uZYy+wr+KG1f+z/ADj/AN3K/wANf8cGoQlFWYDU1ITleLKWX+LxflkNkMhWmtfZCNou0/7Ok7AU/S5frYvxa+Dfegof7Ns7/wByX/hL/jhkSI1sen6hB+aEiLCsAxippwIPz/SD7m9DU2RLSj6QglOuBQepP3ucP0nYKYn+9R+yr4wnKnJtuxpMZUyWLAj5+RBS3yOXlEnl7FzB/eI7gr4x0NjZn/lT4HwjPjn6IRxUr6tXQxFdobIpM/HKUnBMaqSl0ufXDt9WVGofVwXi0TsgtiMaavodYR2n0diYhKFFBCQG3SGIBqGyd/aYqNOcZXsMQnHa02VVZJpElSpi+0UQ0uSiShJOMYzMK2YHEQCSFOQzGEs3Z+TMqUJxGpbN9RRqgxYcv0S2hGMItMopUXAXLWWzcBlj5AhdM9GCyX7VA/VPmGJ6wbZJZRryQfJUitk5QDhLcdW+axf93owWKyD7qJA8JYER2R6LsOc0K6g06axKrXI7ORKR9wy0+AaCQ3X+QGpst8R0xQIJePYKBO1SgTUAx52Cfujwj2BEIDsU8B4QOyHAQIEQh7gHAR7gECBEIDDAwwIEUQDQGgQIsh7hjzDAgRCHuGBhgQIhANHhEeQIpkA0BoECKKPQIGGBAi0WDDAaPIEWQ9aA0CBEIBoGEQIEQh5gEeKkDhAgRCBarGk6e0wSu7kc/EwIEQgmmXWjir9owlN3pChVWepJgQIhB6wx7AgRC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4" name="Picture 10" descr="http://www.elnortero.cl/sites/elnortero.cl/files/imagecache/380x285/imagen_noticia/funeral.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2775" y="3307636"/>
            <a:ext cx="1944216" cy="14895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t1.gstatic.com/images?q=tbn:ANd9GcSk8JFhPpvyFGYe0VPDQCow7g5Y34pTIdl8s6K6NMf2cFGU61U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2775" y="5013176"/>
            <a:ext cx="2094486" cy="1658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101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8"/>
                                        </p:tgtEl>
                                        <p:attrNameLst>
                                          <p:attrName>style.visibility</p:attrName>
                                        </p:attrNameLst>
                                      </p:cBhvr>
                                      <p:to>
                                        <p:strVal val="visible"/>
                                      </p:to>
                                    </p:set>
                                    <p:anim calcmode="lin" valueType="num">
                                      <p:cBhvr>
                                        <p:cTn id="15" dur="1000" fill="hold"/>
                                        <p:tgtEl>
                                          <p:spTgt spid="1028"/>
                                        </p:tgtEl>
                                        <p:attrNameLst>
                                          <p:attrName>ppt_w</p:attrName>
                                        </p:attrNameLst>
                                      </p:cBhvr>
                                      <p:tavLst>
                                        <p:tav tm="0">
                                          <p:val>
                                            <p:fltVal val="0"/>
                                          </p:val>
                                        </p:tav>
                                        <p:tav tm="100000">
                                          <p:val>
                                            <p:strVal val="#ppt_w"/>
                                          </p:val>
                                        </p:tav>
                                      </p:tavLst>
                                    </p:anim>
                                    <p:anim calcmode="lin" valueType="num">
                                      <p:cBhvr>
                                        <p:cTn id="16" dur="1000" fill="hold"/>
                                        <p:tgtEl>
                                          <p:spTgt spid="1028"/>
                                        </p:tgtEl>
                                        <p:attrNameLst>
                                          <p:attrName>ppt_h</p:attrName>
                                        </p:attrNameLst>
                                      </p:cBhvr>
                                      <p:tavLst>
                                        <p:tav tm="0">
                                          <p:val>
                                            <p:fltVal val="0"/>
                                          </p:val>
                                        </p:tav>
                                        <p:tav tm="100000">
                                          <p:val>
                                            <p:strVal val="#ppt_h"/>
                                          </p:val>
                                        </p:tav>
                                      </p:tavLst>
                                    </p:anim>
                                    <p:anim calcmode="lin" valueType="num">
                                      <p:cBhvr>
                                        <p:cTn id="17" dur="1000" fill="hold"/>
                                        <p:tgtEl>
                                          <p:spTgt spid="1028"/>
                                        </p:tgtEl>
                                        <p:attrNameLst>
                                          <p:attrName>style.rotation</p:attrName>
                                        </p:attrNameLst>
                                      </p:cBhvr>
                                      <p:tavLst>
                                        <p:tav tm="0">
                                          <p:val>
                                            <p:fltVal val="90"/>
                                          </p:val>
                                        </p:tav>
                                        <p:tav tm="100000">
                                          <p:val>
                                            <p:fltVal val="0"/>
                                          </p:val>
                                        </p:tav>
                                      </p:tavLst>
                                    </p:anim>
                                    <p:animEffect transition="in" filter="fade">
                                      <p:cBhvr>
                                        <p:cTn id="18" dur="1000"/>
                                        <p:tgtEl>
                                          <p:spTgt spid="1028"/>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 calcmode="lin" valueType="num">
                                      <p:cBhvr>
                                        <p:cTn id="2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1034"/>
                                        </p:tgtEl>
                                        <p:attrNameLst>
                                          <p:attrName>style.visibility</p:attrName>
                                        </p:attrNameLst>
                                      </p:cBhvr>
                                      <p:to>
                                        <p:strVal val="visible"/>
                                      </p:to>
                                    </p:set>
                                    <p:animEffect transition="in" filter="wipe(down)">
                                      <p:cBhvr>
                                        <p:cTn id="31" dur="580">
                                          <p:stCondLst>
                                            <p:cond delay="0"/>
                                          </p:stCondLst>
                                        </p:cTn>
                                        <p:tgtEl>
                                          <p:spTgt spid="1034"/>
                                        </p:tgtEl>
                                      </p:cBhvr>
                                    </p:animEffect>
                                    <p:anim calcmode="lin" valueType="num">
                                      <p:cBhvr>
                                        <p:cTn id="32" dur="1822" tmFilter="0,0; 0.14,0.36; 0.43,0.73; 0.71,0.91; 1.0,1.0">
                                          <p:stCondLst>
                                            <p:cond delay="0"/>
                                          </p:stCondLst>
                                        </p:cTn>
                                        <p:tgtEl>
                                          <p:spTgt spid="1034"/>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1034"/>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1034"/>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1034"/>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1034"/>
                                        </p:tgtEl>
                                        <p:attrNameLst>
                                          <p:attrName>ppt_y</p:attrName>
                                        </p:attrNameLst>
                                      </p:cBhvr>
                                      <p:tavLst>
                                        <p:tav tm="0" fmla="#ppt_y-sin(pi*$)/81">
                                          <p:val>
                                            <p:fltVal val="0"/>
                                          </p:val>
                                        </p:tav>
                                        <p:tav tm="100000">
                                          <p:val>
                                            <p:fltVal val="1"/>
                                          </p:val>
                                        </p:tav>
                                      </p:tavLst>
                                    </p:anim>
                                    <p:animScale>
                                      <p:cBhvr>
                                        <p:cTn id="37" dur="26">
                                          <p:stCondLst>
                                            <p:cond delay="650"/>
                                          </p:stCondLst>
                                        </p:cTn>
                                        <p:tgtEl>
                                          <p:spTgt spid="1034"/>
                                        </p:tgtEl>
                                      </p:cBhvr>
                                      <p:to x="100000" y="60000"/>
                                    </p:animScale>
                                    <p:animScale>
                                      <p:cBhvr>
                                        <p:cTn id="38" dur="166" decel="50000">
                                          <p:stCondLst>
                                            <p:cond delay="676"/>
                                          </p:stCondLst>
                                        </p:cTn>
                                        <p:tgtEl>
                                          <p:spTgt spid="1034"/>
                                        </p:tgtEl>
                                      </p:cBhvr>
                                      <p:to x="100000" y="100000"/>
                                    </p:animScale>
                                    <p:animScale>
                                      <p:cBhvr>
                                        <p:cTn id="39" dur="26">
                                          <p:stCondLst>
                                            <p:cond delay="1312"/>
                                          </p:stCondLst>
                                        </p:cTn>
                                        <p:tgtEl>
                                          <p:spTgt spid="1034"/>
                                        </p:tgtEl>
                                      </p:cBhvr>
                                      <p:to x="100000" y="80000"/>
                                    </p:animScale>
                                    <p:animScale>
                                      <p:cBhvr>
                                        <p:cTn id="40" dur="166" decel="50000">
                                          <p:stCondLst>
                                            <p:cond delay="1338"/>
                                          </p:stCondLst>
                                        </p:cTn>
                                        <p:tgtEl>
                                          <p:spTgt spid="1034"/>
                                        </p:tgtEl>
                                      </p:cBhvr>
                                      <p:to x="100000" y="100000"/>
                                    </p:animScale>
                                    <p:animScale>
                                      <p:cBhvr>
                                        <p:cTn id="41" dur="26">
                                          <p:stCondLst>
                                            <p:cond delay="1642"/>
                                          </p:stCondLst>
                                        </p:cTn>
                                        <p:tgtEl>
                                          <p:spTgt spid="1034"/>
                                        </p:tgtEl>
                                      </p:cBhvr>
                                      <p:to x="100000" y="90000"/>
                                    </p:animScale>
                                    <p:animScale>
                                      <p:cBhvr>
                                        <p:cTn id="42" dur="166" decel="50000">
                                          <p:stCondLst>
                                            <p:cond delay="1668"/>
                                          </p:stCondLst>
                                        </p:cTn>
                                        <p:tgtEl>
                                          <p:spTgt spid="1034"/>
                                        </p:tgtEl>
                                      </p:cBhvr>
                                      <p:to x="100000" y="100000"/>
                                    </p:animScale>
                                    <p:animScale>
                                      <p:cBhvr>
                                        <p:cTn id="43" dur="26">
                                          <p:stCondLst>
                                            <p:cond delay="1808"/>
                                          </p:stCondLst>
                                        </p:cTn>
                                        <p:tgtEl>
                                          <p:spTgt spid="1034"/>
                                        </p:tgtEl>
                                      </p:cBhvr>
                                      <p:to x="100000" y="95000"/>
                                    </p:animScale>
                                    <p:animScale>
                                      <p:cBhvr>
                                        <p:cTn id="44" dur="166" decel="50000">
                                          <p:stCondLst>
                                            <p:cond delay="1834"/>
                                          </p:stCondLst>
                                        </p:cTn>
                                        <p:tgtEl>
                                          <p:spTgt spid="1034"/>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26" presetClass="entr" presetSubtype="0" fill="hold"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down)">
                                      <p:cBhvr>
                                        <p:cTn id="49" dur="580">
                                          <p:stCondLst>
                                            <p:cond delay="0"/>
                                          </p:stCondLst>
                                        </p:cTn>
                                        <p:tgtEl>
                                          <p:spTgt spid="10"/>
                                        </p:tgtEl>
                                      </p:cBhvr>
                                    </p:animEffect>
                                    <p:anim calcmode="lin" valueType="num">
                                      <p:cBhvr>
                                        <p:cTn id="50"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55" dur="26">
                                          <p:stCondLst>
                                            <p:cond delay="650"/>
                                          </p:stCondLst>
                                        </p:cTn>
                                        <p:tgtEl>
                                          <p:spTgt spid="10"/>
                                        </p:tgtEl>
                                      </p:cBhvr>
                                      <p:to x="100000" y="60000"/>
                                    </p:animScale>
                                    <p:animScale>
                                      <p:cBhvr>
                                        <p:cTn id="56" dur="166" decel="50000">
                                          <p:stCondLst>
                                            <p:cond delay="676"/>
                                          </p:stCondLst>
                                        </p:cTn>
                                        <p:tgtEl>
                                          <p:spTgt spid="10"/>
                                        </p:tgtEl>
                                      </p:cBhvr>
                                      <p:to x="100000" y="100000"/>
                                    </p:animScale>
                                    <p:animScale>
                                      <p:cBhvr>
                                        <p:cTn id="57" dur="26">
                                          <p:stCondLst>
                                            <p:cond delay="1312"/>
                                          </p:stCondLst>
                                        </p:cTn>
                                        <p:tgtEl>
                                          <p:spTgt spid="10"/>
                                        </p:tgtEl>
                                      </p:cBhvr>
                                      <p:to x="100000" y="80000"/>
                                    </p:animScale>
                                    <p:animScale>
                                      <p:cBhvr>
                                        <p:cTn id="58" dur="166" decel="50000">
                                          <p:stCondLst>
                                            <p:cond delay="1338"/>
                                          </p:stCondLst>
                                        </p:cTn>
                                        <p:tgtEl>
                                          <p:spTgt spid="10"/>
                                        </p:tgtEl>
                                      </p:cBhvr>
                                      <p:to x="100000" y="100000"/>
                                    </p:animScale>
                                    <p:animScale>
                                      <p:cBhvr>
                                        <p:cTn id="59" dur="26">
                                          <p:stCondLst>
                                            <p:cond delay="1642"/>
                                          </p:stCondLst>
                                        </p:cTn>
                                        <p:tgtEl>
                                          <p:spTgt spid="10"/>
                                        </p:tgtEl>
                                      </p:cBhvr>
                                      <p:to x="100000" y="90000"/>
                                    </p:animScale>
                                    <p:animScale>
                                      <p:cBhvr>
                                        <p:cTn id="60" dur="166" decel="50000">
                                          <p:stCondLst>
                                            <p:cond delay="1668"/>
                                          </p:stCondLst>
                                        </p:cTn>
                                        <p:tgtEl>
                                          <p:spTgt spid="10"/>
                                        </p:tgtEl>
                                      </p:cBhvr>
                                      <p:to x="100000" y="100000"/>
                                    </p:animScale>
                                    <p:animScale>
                                      <p:cBhvr>
                                        <p:cTn id="61" dur="26">
                                          <p:stCondLst>
                                            <p:cond delay="1808"/>
                                          </p:stCondLst>
                                        </p:cTn>
                                        <p:tgtEl>
                                          <p:spTgt spid="10"/>
                                        </p:tgtEl>
                                      </p:cBhvr>
                                      <p:to x="100000" y="95000"/>
                                    </p:animScale>
                                    <p:animScale>
                                      <p:cBhvr>
                                        <p:cTn id="62"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solidFill>
            <a:schemeClr val="accent1">
              <a:alpha val="24000"/>
            </a:schemeClr>
          </a:solidFill>
        </p:spPr>
        <p:txBody>
          <a:bodyPr>
            <a:normAutofit fontScale="92500" lnSpcReduction="10000"/>
          </a:bodyPr>
          <a:lstStyle/>
          <a:p>
            <a:pPr marL="0" indent="0" algn="ctr">
              <a:buNone/>
            </a:pPr>
            <a:r>
              <a:rPr lang="es-CO" b="1" dirty="0" smtClean="0"/>
              <a:t>Por eso el apóstol dice:  «</a:t>
            </a:r>
            <a:r>
              <a:rPr lang="es-CO" dirty="0" smtClean="0"/>
              <a:t>Y </a:t>
            </a:r>
            <a:r>
              <a:rPr lang="es-CO" dirty="0"/>
              <a:t>lo que siembras, no siembras el cuerpo que ha de salir, sino el grano </a:t>
            </a:r>
            <a:r>
              <a:rPr lang="es-CO" dirty="0" smtClean="0"/>
              <a:t>desnudo»</a:t>
            </a:r>
            <a:r>
              <a:rPr lang="es-CO" b="1" dirty="0" smtClean="0"/>
              <a:t> </a:t>
            </a:r>
            <a:r>
              <a:rPr lang="es-CO" dirty="0" smtClean="0"/>
              <a:t>  </a:t>
            </a:r>
            <a:r>
              <a:rPr lang="es-CO" dirty="0"/>
              <a:t>Es decir, una semillita sin hojas ni tallo; así es el grano cuando se siembra. La planta que brota no es igual a la semilla que se sembró. </a:t>
            </a:r>
            <a:endParaRPr lang="es-CO" dirty="0" smtClean="0"/>
          </a:p>
          <a:p>
            <a:pPr marL="0" indent="0">
              <a:buNone/>
            </a:pPr>
            <a:endParaRPr lang="es-CO" dirty="0"/>
          </a:p>
          <a:p>
            <a:pPr marL="0" indent="0" algn="ctr">
              <a:buNone/>
            </a:pPr>
            <a:r>
              <a:rPr lang="es-CO" dirty="0" smtClean="0"/>
              <a:t>El </a:t>
            </a:r>
            <a:r>
              <a:rPr lang="es-CO" dirty="0"/>
              <a:t>cuerpo que saldrá de la tumba en la resurrección tampoco será el mismo que fue colocado en el sepulcro. Por supuesto, habrá semejanzas, pero también habrá diferencias. El nuevo cuerpo no está compuesto de las mismas partículas de materia que formaban el cuerpo antiguo; sin embargo, se conservará la identidad personal del </a:t>
            </a:r>
            <a:r>
              <a:rPr lang="es-CO" dirty="0" smtClean="0"/>
              <a:t>individuo</a:t>
            </a:r>
            <a:endParaRPr lang="es-CO" dirty="0"/>
          </a:p>
          <a:p>
            <a:endParaRPr lang="es-CO" dirty="0"/>
          </a:p>
          <a:p>
            <a:endParaRPr lang="es-CO" dirty="0"/>
          </a:p>
        </p:txBody>
      </p:sp>
    </p:spTree>
    <p:extLst>
      <p:ext uri="{BB962C8B-B14F-4D97-AF65-F5344CB8AC3E}">
        <p14:creationId xmlns:p14="http://schemas.microsoft.com/office/powerpoint/2010/main" val="364992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592288"/>
          </a:xfrm>
        </p:spPr>
        <p:txBody>
          <a:bodyPr>
            <a:normAutofit fontScale="92500"/>
          </a:bodyPr>
          <a:lstStyle/>
          <a:p>
            <a:pPr marL="0" indent="0">
              <a:buNone/>
            </a:pPr>
            <a:r>
              <a:rPr lang="es-CO" b="1" dirty="0" smtClean="0">
                <a:solidFill>
                  <a:srgbClr val="FF0000"/>
                </a:solidFill>
              </a:rPr>
              <a:t>1 Cor.1: 42-44</a:t>
            </a:r>
            <a:r>
              <a:rPr lang="es-CO" dirty="0" smtClean="0"/>
              <a:t>.</a:t>
            </a:r>
            <a:r>
              <a:rPr lang="es-CO" b="1" baseline="30000" dirty="0" smtClean="0"/>
              <a:t> </a:t>
            </a:r>
            <a:r>
              <a:rPr lang="es-CO" dirty="0"/>
              <a:t>Así también será la resurrección de los muertos: se siembra </a:t>
            </a:r>
            <a:r>
              <a:rPr lang="es-CO" i="1" u="sng" dirty="0"/>
              <a:t>corrupción</a:t>
            </a:r>
            <a:r>
              <a:rPr lang="es-CO" dirty="0"/>
              <a:t>, resucita en </a:t>
            </a:r>
            <a:r>
              <a:rPr lang="es-CO" i="1" u="sng" dirty="0"/>
              <a:t>incorrupción</a:t>
            </a:r>
            <a:r>
              <a:rPr lang="es-CO" dirty="0"/>
              <a:t>; </a:t>
            </a:r>
            <a:r>
              <a:rPr lang="es-CO" dirty="0" smtClean="0"/>
              <a:t>Habla </a:t>
            </a:r>
            <a:r>
              <a:rPr lang="es-CO" dirty="0"/>
              <a:t>de los cuerpos de los </a:t>
            </a:r>
            <a:r>
              <a:rPr lang="es-CO" i="1" u="sng" dirty="0"/>
              <a:t>redimidos</a:t>
            </a:r>
            <a:r>
              <a:rPr lang="es-CO" dirty="0"/>
              <a:t> como de semillas sembradas en la tierra, </a:t>
            </a:r>
            <a:r>
              <a:rPr lang="es-CO" i="1" u="sng" dirty="0"/>
              <a:t>semillas que producirán una cosecha para el reino de Dios.</a:t>
            </a:r>
            <a:r>
              <a:rPr lang="es-CO" dirty="0"/>
              <a:t> </a:t>
            </a:r>
            <a:endParaRPr lang="es-CO" dirty="0" smtClean="0"/>
          </a:p>
        </p:txBody>
      </p:sp>
      <p:sp>
        <p:nvSpPr>
          <p:cNvPr id="2" name="1 Rectángulo"/>
          <p:cNvSpPr/>
          <p:nvPr/>
        </p:nvSpPr>
        <p:spPr>
          <a:xfrm>
            <a:off x="260850" y="2942550"/>
            <a:ext cx="5688632" cy="3970318"/>
          </a:xfrm>
          <a:prstGeom prst="rect">
            <a:avLst/>
          </a:prstGeom>
        </p:spPr>
        <p:txBody>
          <a:bodyPr wrap="square">
            <a:spAutoFit/>
          </a:bodyPr>
          <a:lstStyle/>
          <a:p>
            <a:pPr algn="ctr"/>
            <a:r>
              <a:rPr lang="es-CO" sz="2800" dirty="0">
                <a:solidFill>
                  <a:srgbClr val="FF0000"/>
                </a:solidFill>
              </a:rPr>
              <a:t>El cementerio es llamado a veces, acertadamente, “camposanto”. La descomposición que silenciosamente prosigue allí sin ser vista, es el preámbulo de la gloriosa resurrección cuando termine el crudo invierno de la historia de este mundo y comience la eterna primavera con la </a:t>
            </a:r>
            <a:r>
              <a:rPr lang="es-CO" sz="2800" dirty="0" smtClean="0">
                <a:solidFill>
                  <a:srgbClr val="FF0000"/>
                </a:solidFill>
              </a:rPr>
              <a:t>venida </a:t>
            </a:r>
            <a:r>
              <a:rPr lang="es-CO" sz="2800" dirty="0">
                <a:solidFill>
                  <a:srgbClr val="FF0000"/>
                </a:solidFill>
              </a:rPr>
              <a:t>de </a:t>
            </a:r>
            <a:r>
              <a:rPr lang="es-CO" sz="2800" dirty="0" smtClean="0">
                <a:solidFill>
                  <a:srgbClr val="FF0000"/>
                </a:solidFill>
              </a:rPr>
              <a:t>Cristo.</a:t>
            </a:r>
            <a:endParaRPr lang="es-CO" sz="2800" dirty="0">
              <a:solidFill>
                <a:srgbClr val="FF0000"/>
              </a:solidFill>
            </a:endParaRPr>
          </a:p>
        </p:txBody>
      </p:sp>
      <p:sp>
        <p:nvSpPr>
          <p:cNvPr id="4" name="AutoShape 2" descr="data:image/jpeg;base64,/9j/4AAQSkZJRgABAQAAAQABAAD/2wCEAAkGBhMSERQUExQWFRQWGBUYFxcYGBgXGBgXFxUYFBgXFxgYHSYeFxkkHBcVHy8gIycpLCwsFR4xNTAqNSYrLCkBCQoKDgwOGg8PGiocHBwpKSkpKSkpKSwpKSwpKSkpKSwsKSkpKSkpKSksLCwpKSkpKSksKSwpKSksLCksKSkpLP/AABEIAMMBAwMBIgACEQEDEQH/xAAcAAABBQEBAQAAAAAAAAAAAAAEAQIDBQYABwj/xABEEAABAgQDBAgEAwQKAgMBAAABAhEAAyExBBJBBVFhcQYTIoGRobHwMkLB0RRS4WJygrIHFRYjJDNTkqLxQ9JzwuIX/8QAGQEAAwEBAQAAAAAAAAAAAAAAAAECAwQF/8QAJREAAgICAgMAAgIDAAAAAAAAAAECEQMSITETQVEiYTJxBBRS/9oADAMBAAIRAxEAPwDaypggxJBgVQG6OC40ohBZMNMMROhwMACHnCORCqaIysQCHKxJgdeLMPXMEQs8MLHCc8PSh4gXSEk4oxTCyxlYaDZeFMD4FTmLRc0gWjNtlIG/BgQ1UoJ3CGTppJiApJ1hASTG3iGJXxiNWH4wzI0OhBYXCLiEGJvw+890FjIy5hQhW+HhMS/hzBYqB+rMKERMZDawqJfOBsKIskOEqC0womiJGDiU0IZsJiMQIAmYg6RVBYWuZvgdeIAgVcxUNyw6JscufuiImHEQ1opCEeG5of1cOMuCxEJXHQ8y46CwCRM9tDgBvECGXDFZhYjvhUWHhI3iO6wDdFcMYRcAw78aDoIKEGTMSIGmYgQx0n/uEVhxvEOhCdYI4K3Q5GFg2QlIg4EBy5BMFydm6wXLmpidM+I2ZdIlwGHy1g2YQdBFccUE3MQr2wBE02O0g9UsREqWBAX9agw1ePB1h0wtHTyYhCuMIZmZ/pAalkGLSM2y2kEROue0U0vERLMxBAhalbFlInVcwX+I4RnE44vEoxxhOLHsXC5/CIzieMVhxfGGGfD1FsWSsVEasSTAYnGHJnQUKyRazCZYaZh3Q130goQ6OiJQhpeHQEyiIZSIikw0pMOgJoQriDKYQpMFBZNm5R0DiVHQCscpZGkRqihkf0jCYSJeHUsgOwVmLWchKTCYnpjNYn8GoMHJOegGvwxG9F6svFCIiK3jIL/pHGiJfisw9PTaaoAhEtjaivvFbi0Zr5SeMFS5gGkBYKYpUtCylsyUq1aoBpEyphEWQWcjFjcPCCeuRqBFIJp3w9CVnfEuJW1BU+e3w2iEY3fDfwatTEa8I1z5RX4k2yY4l4QS1KsHhcLh0vVzFog0oD3xLaXQ0m+yrGEX+QwVLwuUVFYnnKVvgdU1RuDBdjpBErEtpSIsUQuxA7obJludRBStnpb4m97ol0mOmwOVgf2hBKdnPcjzjvwzWX5Qpf8AOPSC/wBhQPO2WofCH4v9DDEYFeoHlBHb3jxhqyd4h2xBMnDoSKgExIVjRoC6k+zEicPxHnCGmEda2sRTMUnhHnG3/wCkrJOWiSlKkpJSFqrmIo7OwEXXQfpMnHJUhRCZyA5DUUm2ZPeWI9ibRTTNOrEpjhNB0hF7OOiohOHIuoRdJkNsnXzaICk7xCZB+by/WFCUfmgqhWMMlW+FGG3mHZR+Yw0gbzDsY8SE7z5R2RG8+UNTLezwQjZ5iWBEMvGOggbOO7zjoVr6FM8N2LiOqOYKy5k3DjV7jlFuvpCopKetooEM5q4ZqmM9hJxSkMwob/vfpE6NolX5am1Qakh7RyzX5WdCfFFapqxcYZXYHIRSTNe+LfC/5aP3R6R0SIia/AdIMQJaUpchKQAyXoByiZXSnEC4HeloC6MzSpJdnBWAQ4oJZYvoXMFyxitCo8lBf1jlk3H2bJJio6WzP2PAj6wRL6Xr/Kk/7vvCY+bNSEOkF0AqzSwe054UiBGIQZa1qkyyUqQKJKfiJGh4RO0r7YtVXQcnpirWWnxMSDpuj/SHi/0ijTjpBvJblMUPUQRjcLhkLKSJgIaykm4B1EJZH2mPRfC7R0yl6hSeQH6QVK6WSDdag+9BP1jM4bZuHmKypmLBqWKRoCdDDTsuSbT094UmNPLL6LSNmwT0gwx/8zc0kfSJkbWw5/8AMn09YxiNik/BMlq5L+jR39n5+gB5KB+sHkyC0ib2XiJZ+GYk/wAQMThzUMe+PNF7Gnj5F++UM6qam4WO5ULzSXoTxp+z1JKlA1FIf1m4ekeWI2nNTaYod6h9YJR0lxAtOX3l/WGs/wBQeNnoZWs6GEMhXD3xjCS+l+KHzpPNAPpBSOnM8XEs/wAP6xazxIeKRsUoOpHhD14RRDOK8xflGTR0+mCplobWpHJjprBH/wDQkBJUqUoMCSygbC1QIfmT6B45I886YdGU4acpCg6WCkKBuk731DEHlC9EdpysJP685ikjIQNAogFTfM12i56SdNpe0MIuWhBTNSQogso5UuVZCzvq4qz6R5zOxiwjKAEpcGjGo3qudaUjTWzXdNUz6HwWNlYhLyZyJgoTlILPvDuO+JBsp7q8v1jwrobt5eGxcmYDTMEqD0KFkAg+vMR9BpmPZjyr6Q9q4OZxYMnZEtrqfuh6dlIH5jzgjrD7BhRN4xOzDUiRgkD5R6+sPEhI08hDus4xxXxh7AoDm9vCtwiIzOML1nGEOiRzujojK+JhYQ6/Z4jsPoiZ5SFsZSSQtlMqyiAO9vOBNtdD5kicSgDqis9X23VlDfE9Xj0LZWAlySAARMWh1C4oQ7aXMUnSBMsTDkCivMrO+Zn4fo8KbXZa5ZiZmxVh2IudOPOCZfZQEmrADwEWi0k/LTvhcNLllQEwEIftM+ZmNvGIeVdMtR4DujkhSZalKSoIJmHM1G6spcHUOC3ENCSgk/DiJf8AGCjzZo1mBw8qZh0y0BXVMUh3CmqL31NeEYfaWy+pmrQ5DGlXoWIryIiMrSqTCD9F/PRiAJZlklpac2RTua1AeobWGp2hOEmaZiXKVS2Ck0IUS7vcRSYnE5hLYkZEJSTYkgmvC8F4PbSky1pMwlXZy5u0GD5hXmPCMt432Vyh6dqpV8UhB4h0n/jBu1p0jrVBaJj9ntJNPhBFCLwCjawVRcqUrjlyn/jFxt3Ay0KzzEq7RZ0KFwlqpUG00MUlceAb5IdkmR1oKCt2V2VJ/ZL1iFWz0H4Z0vv7PqIk2TKlCYCiao0PZUlj8JeogdWx5h+Bctb7iAd9jEtcdWVtyFbN2QtM1CnBSC7hSSGYjnAc7Z81KlHKsByQQDZ3fs84l2ZgJyZ6CpBABLmhFjuiD8dNSogLUmpZzS/GHXCsSfIgxkxF1rHiPWLjG7RmJTJKVkZkAmxc7y8ADbE8fMlY/dB7jBm0topSJWeVLXmQFVDNZwmhYUtCUVXYN/ogO3JmoQrmkfeFkbVStQSqRLLkB23luO+B04vDKvJUn91Z8gWifBy8KVoyrmpVmSwIcEuKO31hR2vsbca6JMbOwyVqQZFizpJHGziIv8IdJqfP6mJto7NRMmqInoSon4VNSjXfhAx6NzbpUhXIxbcvgo6/R4wGFNpyk80t6ARXdKtnpk4YrE3MFCga4u97UA74JmbHxCfkfkX9DFL/AEg4siVh5RoRLBUOJ0PgKcYvErlyqJnSXDMtsDBLnYiWiWSFEs4ejuCaaM5PARZbdldSteHnCUFpD9YgVUCHAUlqE8agsYk6NyBLSFlRQVFnDgkUzAKFqU7zFNtwFWImKKwsrJU43aDhRh3COpS5M3B1sQST2wBV1ACl62aseimQpHyKTySRXuZo8/2ZJMyajLRikk7gCC5321j17aG2JkuXJUMpK0up3aqQaMRrHPmSb7KhwVWG6QTpdpiuSjmH/J4sJXTWePyK5pb0MCjpUT8UpCu/7vDk7ckK+LDgcsv2EYf1I077RZyum6vmlA/uqPoRBkrptKNClaf9p+rxRfisGq6FJ7j9CYVGDwi2CZigTQX15iLTn9shqHw0g6Z4fVSxzSfpEqeleG/1QH3vGXmdHpbsJrHcW+4iKZ0VWRRaFcwf1it5+0LSP02Q6T4b/WT/AMvtHRhv7LzRoj/cftHQvJP/AJFovpqUgZx+ZrcHu3P6Ri8RtPtK7LMVa3qeMaDbGJ6taFBWU5VVYF62fvtFGuRIVm+FySc2oJq7Zm8RGs79BEHRtVKU5cnoR4G0Dmelj2F8GIYbhaD04LDfsGm8j6sIcNnYYCw7lK17453Fvto0s1OypyBJRksQwvcuSK2q8VPSI4d5n+uw/NejO3Z+GCNiTEv1aT2UhwlwQKjdrUxDtCVLViO0xJKBUDVKdSOUbzVxoyXDMmUGEMvhG72jsWQEK7GXKDVz9SYy07CytJgPcY4p4HE1TTH7DnyEZuullRdOU5Xa760q0ajbGLk5EqnoKgTQM5dq6hqRjhIAUGUDXR9/GNH0yT/dy/31fyxtCTWN/omS5M9gMcmXOzscoKmDVYuB6+UDC7inrDOph4wpPyk8gTHOpyfBXRbbFxiutQCtWUuCCS1jv4tDjt5YJBKVCo7SQRSgFLxp8fsiWhByykBQSSlkh82W4YO8YSdhlpYKBBP5g3qzxvNvGkJcstv6zlKquQm7OnswZtFMhfV51LQyBkYP2b1pcRmM29Xl6GDMfjkzDLZxlQElw1R9IlZU0VRYDZCFfBPQdwUMpiTCbCnImoUQkpCkkkKejvq0VeA2ZMnBXV9pr1AqbXIjfy0ZZaEg2QkHc4AHKNccVLmiZNr2Y7bWHX1qzkUUk3ALNzivSljRxexY+UW+1MdiZEwsrsKJKQ6SGtud3iFHSZR/zJSFdzeZeIaimPtAydozU2mLG7tfcsYXpbs1M2VKWQkzFISSo0JISCATZu0RBAx+EV8ckyyfyn7EekE9IBK6lzMKMspRR+12HHfQfaNIX6ZLMNt3bKDhZEuVJVKWPjWRUgJIBCvmCsxPcIyy1kkl6mPWcRhU9UEtRMvnRKA0eWpl7+760jqRHJrugOFw5lTFTVKSsrADBwEhINaHUq8I3O0tnomIlp6wJypGV2qGABqRujB7AwqkyXIYKJIcEU+HdW2kavpKoDqh+x9Exzzly7LS6FV0WmfKpCvEfQiBJvR+cLJJ/dIPk7wDLmEWpyp6GCZW1ZqT/mLI419XjC4fC/yIpuAmJugjmk/aHbNlHrpdviT/ADCDZfSecNUq7v8A1aDcF0g6yYhKpaXKgAQbcaj6w0oXwyW2AdJQ88/up38YrEU1I5UjTY7E4czCJqCVU7TE0alQXgc4PBq+GYU95H8wipRbfDEmq6KUY2Z/qL/3K+8dF1/Z+UbT6c0/eOidZ/R2vgvS+USJZSa9oVZqsXJ0jPS8NNIc5fR+W+L7GTyWK1kgb2Yb++l+MQzJkuhpzcPzHl7MbShF8smLaRVjBTP2fPlrDkbOmH8vsbiaCLP8XLFXGmvf9rxxx8neHtQem7fGekPpdsZsUdSta1kJ7JADE3YuW3NGjkSZUwInFEsrISrMz1YG78ozw2tL591IWRtVLhLXUAGtU92/dGkZQXFkO3yayYoKBKmIN3Yg/Roptt4WUpAyhALiqQkEBjuHKD8YckhdKJSacoyydrAPQ0NKad5vFZHHpiivhytkhwQSS7kUFd0F43FTZxCFoZN3Fg1XFaEsBV4C/rgUZN9+nhz8oT+uD3dzxismNcFUyc7GAaqq0c+7xd7IxIlS8nbcFR52O+h4RnDtNR1A7xvfdDkbQWSK6jjV784ayY0+ApmwOL7JUxYOePZjL9INqCcEgJWnKSajeBu5GNLjezLmEUISo+EZFWIX+c6+6w88vT9hBFZl4nvpHBG7xgybiFG5fziETd1ffGOGkaBmytrKw4VlAOZncHQMLG141hxKuqUss4SSLt8L1rGGd9W/6jc4+mHX/wDGf5WjrwSerImkY/H7TXPIK2LAgMBZ3gRSracrekNIBsXhSj2Y5m3bsvoc9Pig7a2KE0SwKshlC4sBAABb6wssdoFrMWaKjkoTNMtDhSbZkFIPNJGmlBEGzOj2Hkl0ZfIk7q1JtBKPjS12Lb7cIPlZX90ePTXRiUI6QTEFSeyUpJABBdgWFRFltPHywoJmICqUtTlT6iM1igQte8KU/iX1h+0Mf1qgXAYNd3qY4/JV2aKJaFODX+ZB/i/UQqdiSl1lzwebH0IPlFGcOrT3WG9SQa0NKERKkn2h617Lid0Zmh2yq728iITZmzJqJ8sqQQAq9xbhQRUDGTUHsKIPAqA+0XWxtrTVTUJWpwXdwHokm448YaUG0DugPbymnq/h9B4wADwaNBitu5FKQqWFh+HAlwXGsMkYjCTCE9VkUogUDVNBVJ+kEoJy4Yk2kUWX25jo139lpB1mDvEdD/15hujEKxFXJOtXMIMQOB96QadlJuVAmzAP4DW2sSJ2Qg1B4PRnOlPYeI8Ux7IA/E8vGGHGbiItDsSWxBJbv3XtTzjpHRmQk7zpX6jvgWBvseyKwzDouCMHO7aCX+NI1u47othsaVUMdzPoPfusJK2bLFSClQcgE0LHRqGsVH/HpkuSNPtoth5x/ZVGCM57M+6nGLgbTmzJ7Ly5FIy0cBtzWMGfhZSd3kPEb/vG+TFu7JjJIznWKb4a+vsQ0Zj8quNDa2kahSUh7Br03Ndg9PUxZy9hqUA5lgcVc9w4xl/r/R7mGCZn+mveKEtz4QkvCzSR2DQjQtflSNpi9mKlB8yVJDVBBN9RTcByeAJ0gFnfStRS1C9OfrDWBINuCz2ziEmTMCVAlSVBNRUtGIGAnn5Nd4bwJeLs4Qu6VD+IEmmtG3po2sPVKWPmA/h11+Zh3xtKEZcslNoo07JxDsyQN+YNzYVieRsSaTUpbSpJ9LRbCUSW6w80hA9QYklJABGYq4kj6N7eM/FAq2VSejepmE3sByuTSLnaG1Ji0ZEoKXABc6FnqQ1vWI9bU8OdA+7hCGZqNeB07+F+JjSKURAycHkuAp7sznk76N4Rb4boymYkKSkJdjVQBbuNe8QKU0NK67+HKNPhZf8AcpP7APKjt5xSin6E2zK47o5kuG4pKT30MVc/ZSxQV5+6Rr8elRSyQSXFgTx00pFKqhqC+tgzcD3xlLFFjUmyMLqkN2uy9Kigu1hF5Jw6GdiebkD6RVlVKAAP5vqYkk48iyft7+8bIkz+3ENPmN2Rmdr3AJ+/fFa3KNDtjBZ15qJJZ60FBzcw3YOyELWoLIWkCwUQXcC6SDHFPFJyZptwWXQWT2Jh/aTXWge/fBvSaZ/czCq4DAlnDkChPOLDBJRJBTKlhIJcsVFy16ncBEa1kmoBe7gEHuNI6o40o0zJy5s85Kzv8vSHYfF5F5wWI4bwR3+cW/S2ShK5eVKUEhROUZXqAHYNFArv917445R0dG12ETMVnUS9+Z0u7xebC2GoqlzTMSEOFN2iSEnkwjN8a+vhpGi2H0gZKJRRUBndiblyCIrHUpcik3XBsTMRvjophtJX+n4q/wDzHR32c9MzaMOa09NGfW9f1iWQku405ab3MFpFib0NSWFQDZ6eF4jmZHJISTyL953X+8Q2zWhwdQBoW0LB61p4eNYkK7mpOo579SbcIiKwVaUD2HIMSK3F98Ty5Yv59x7JHv4YkBJa6DMatxryema2+JAXSX8OFuT+URAM4UWJv2SWNyxpwL8I4KBJarfNvrWorQe6wAJJlIGgqD5ceH6RMQKU3u1WpvsP1hkuYFGgfhu8uWtGgnZuGExWVeYZQKi5rS9IaCyAroQ5S/Frcd9xGrnIYDu9IFGx8ML9Yrc7DwYU8YJxWKBDAFvPyi0qIbsrtrLaUo8vURSyHNw3F38GL2jTIUxdgeBr5RLOxGYMUobdlHsQNDToyUoAm7dxDcCzaCHma1K0ap4uwbU98V8/GlM0sGAUoCyXAJCQ718IhTi1uSZlC9CXpUfKxJvGDyJGmpbFL0Iq+iXtTUCgrEU0gMz6s36Us94ql7TSC7mlrga6PxPjEBx7nMBlNK1c6tEeVeh6/TQ1arANa1N2r87RCuYxq9dWdi2+vixilOOUWdT/AK99IaMQrQnuPun2heZBr8PR5EqWkD+6llhRwT9Ykm4xRDAACzAU9YyEnpisBly0k7wSnxvWLvD4taylwACAdSbO0dEZxl0ZSTQfLmEVBblSKnpNj8stJU6nWBUncTS8R9KMauVLSUKykqZw24ndGMxeImTP8xalAb1OPB/OIyZFHgqMfZpxiQJYUpqu3BqdrcRuMG4MoWCl0haakOHZnBvuF488mINKqZ6so+/KCZsxFClJSpNt9QPm1vFRmmrBpostt4s9aoUIcDkwH3gfA7amySTLygkMXAIpWAiSpRJNaWJbsgJ5+MOF+JfT34xxSlLa0zVRNrsza82dKC2SCSRQEijVAJ5xL0jxa5ch0FlFSQ4pSpPpDei8v/DJ4lZ82+kD9M1f3KBvWP5THZb0sxr8qMrPxq11UoqNqknjR7REZnvueIiQLV+rMfvHdbXs1tX3xjz7bNaJ8z8OMWHR5ObEJGgzfykRRrml6+/HWLvoeFHEBxQIVpyF++NYLlClwjZiXHRIEvHR6BjTMqnEij6G71FGejUB4aQPMmEls4A3Wvq4LG5pzveKX8ZWh7vesRlaifdLRxeaRvqaLD4lCSXWdKAADhrue8RTNqoFKbqs1P3WihA5DgIb2a/TTlC8kgovxtwONKvQkDvp5Qs3bAIYAPapIfeCWZnvGbQsPQ93GJRMY03+9Il5JBRe/wBZGlQ9RUubuX8osujm2QJiusISMtCaAnML7uZ3Rj+s3Hx901iRE0gUI5+6wLK0+RNJnqi8dLAcrQOak/eETi0KVlBBIqW0HukeW9Y/rQ/Ro9LwMli+8faOzHk3MnGibH40SpZWoEgNQXLkCniIz87pwPklH+JQHoItOk6v8MvX4P5xGEzJAt33rGeXI4ukXGKYs4lalKLDMoqIHEmge944La1fF/LWIFKAdmrvp4cIVM9W6zBqNfUiONmvROzkXHdpyiHrUglNTzpxMIpa/mYatVt0Kkgn4XppWzPbS8JIESJm3Lkd0SJm1+49vDMganI6C4/SI5s404XDW0L7jF1Ywokbz6mN/h5bJHIegjzwzrUI/wCo9JHwjkPSOj/HRlkM503QVSpYH5jx00HfGTThyAyiQKPT23dGr6ZqZMpqHMo+Q3RmQ+oA8eDP4xOb+RUOiMIag9IUym0zb2NvP28L2nanp3iJZeFmlmzHkK7x3WjGn0VZEcIKPR+NvGFGBI18vr7vBRwc25YHj9hCL2RMLF6cOH7xDWvviljYWjX9HJOXDSwP2j4rMVvTZCTLlhTtmJo/5W05xabHmJRh5YKg4TWou5gba0xK2A7RD20t50FI7dfwo5+pWY6XgEqqnMebMd1e4xPK2aqgyu9noDraL9Mogghg2/U79YkKdaPvYPx984xWBGm5Tf1Q57RbewrTzfxEFbIkiSsqNXSQGfeDe2mjaQSEsQKga20oKvyPdDZigWIsdL8HNW/7i4wUeRN2NxHSrD5i6q9/0hYbMmJe6fEf+p9Y6NbRFGTAG737eGKau/j9vdoIl4kksAPDmLw4vYpF6H1B9frHmpHT/QJ1Y8Nffuscya18fpBAwZ1ULsLaVccLbo5KEi93oW91G6GyaBk4QaAMefdXdEgTXT6Fz94nUpAYAZi799K+cNmq1KQ9AKPpSotvhUPUjmpOiQbvS2+HympR33e+BhwlpUWq/E614RFMISzmlvAVhUGpMqaAOI0DJDNubjHqEgUHIekeUhVKNbW1H57o9WkHsp5D0EdmBVZlMr+lCh+FmPbsfzDzjz0zEHXL5vu7/Uxvel5/wc2rfDX+MR5yMKMjNcgVFK24aROZfkVj/iF5kvUkk23Ea6X+0P60JDaGpDN3j9TEKMNMKQyFKZwGGnM03CJ5WzJhBzBKSd57rB3Noy1bLZBOxA0DF+d9YRE6ou3eLb9ItJOyQ1VE69kfepflVonmbMIIKUhQISfiI4kUApS5bW8V42GyKgksACWOoIL6+j2hsvDqqXJ0+3kI00jZwzBgNxATc2uXpW7ROuUkEXVZ2JoOFGNxSLWNk7ozUvAL/KWfiHqzB+cenEUjLMhDKZIB1N30c66jfW0N/tOEEpBUpLdlw5fc5bhGuOGpnN2FdKcLn6u7jMaV/LFXh9npSMxcuWs4sCwJo7Vb0jp21TOIUR8LgDnc0r5xU47GTApWVSqs9XqAzObUbWLcE3yTtRoUYYBt2tQN5+EAPSsPyuUtVNWL1GjWc6uPSMclKixck0q5Jtv0i3wONWkVObStSzWcVEPT4PYvEoZNnq92Dv3izQ2SSxq5cuE3vWu9n07oDTjAQwORrDS9a9+4QaJaVDKHAILim8szu/OE0Fg06R1g+JaW3G+7MC786GFwSeqBFFhyXF2p8v0B7omVNb5nIKdyakaeNm0hhl1Ac5m+Kw5ub0Yd8C4F2SnEglga7rGz274SZiEpDqUEjiQPWIpktJAzsctbuxFNL30BtCSpKAHyozUJZLliCXdrWLxewULMxlsqVqcaJLa6n3WBvw8xSirNlHZJSBnZq1dkgvBksGgOlQ1mNXL0eo8Y6bQl6AvWxoKOa+jVYxLYxVIP5Sf4m8hHRB+HUqoWQDoKDuDGOhUBiZePUGb6N5wxMxai5zD25p5xEJJd6cKvT9IMl4ZRFHIpxcN5Ry0bXyQHEmjXL1319+EOTOahGUn33WPjBg2Wa5mr+ZQFX4EmHr2UDXOX3JBUe7MxfjBr6CwKUGLh+Dlq2rvgmUo0d+Nu4jcWh68IoMClStwUWHKlr74ssLsskOQiWRRyMxNjQk5e7g8U4Ng5UViibpN6DlerRxw0zK5TSlSGABZhaNQcOijKL7gKEg7qBnbfxiOZhkOLhJqHS6SWpUh3cq5MIfjdC3M5L2ctTlRGXiWc1ct+kemqmqTLBSASAKPcM5jKDCJQokZgBRrhqO1LUe+kFzOlCZaQCoHiL0dtN3BzGsI6ozk7ZabdxKOqKFFLqsCXcoIJFLt9YpRhR8oAoDmYC9GL113RSo2oqZLEkspAXmDuFhiSAFmrB90GpxpH6v52cxet9kKVWg+Xh/zEqYAu50biQTeweHy8oI7RUACGyk1LB1Fgx7nNIrVYyYR8R7qecRoWQXBrBoPYvj2Q+Uh9z8y2j1JYcIZNcdlhmU5Zy/cwuT7rAEraJo4BNSSXck0u9Kd1OMFCWntHs5XDkEXJDaG7O3CBoaYRItRJLvuPP4dXq2vfColMpiXvwDEUBy3FeA8IZMITUULdlLatqLVrR676Q5UwAAu7kFx8LkVJ8q8rwhkZlFQYjsj8wexNSGZhWng8AYnYLupCmJsnJQtxdxUm260WumXM4LM6WNNLkvUHxjlykhSqEsXKiK2u9xy9YLEZ+QgoT2xlqbs2mtvSKme+ZVPmVU8+MbScpKnKsgSwuKMK/CL1HnvECysFIB6xKUhQsXoDU0cnKeTeJilINUZbCyVTCAl1VAoCoDc5DgCLPDYNeUfCnip97GgHA6xdj4cu5y53ngWYm5fheGDDmwJLVVwOXKwtYN4QtmKqBhskM5UpRF8tBv8Alc+cFypbIaqQm1CKhmpU6GvA97sOgiuUE0JysKP+W4jkFNbkEm5AqdGAsaVJ84V2MhRMGVmSwqz8CCGYM1zqYlSQ1AHcgC4DVoQwsxDCOnSgCVrbMCbCzDe9nN9YQ4kDWvD5rOSQOz521goCJRY9pIyh2NCU01alfGFw7BgRQM9GAsBpQfWGLQoqAIo5BuHLAWY/tHfXWHzEJJcBi50FQ9XLU3GmogAlnLYdkMey9KBgTUtdtIYkuk5gDyLXNGbde+kNUAlLsRysRYkg35NeGia4Fa8yBrdI+bhAwJEUDZX/AIj9HjoEmrAJByvxS58hHQgKTHq6snIAlrMkb+UVn4lSnKlElx6mOjomjU02x8OlUuYoioQ4Nq76awanBISlOUM6wk1NU9mhc1+kJHRS7IY6WgGWkkAkJJBNSCdx0tClZ6lJcu0u5JuePIQkdFEhHVghXeHsWAoHFW4RApAzNw+2sdHQmBTlRJLnU+Rau+KnFjs94jo6LXRLDMEkZj3xYH6QkdFIkVQpDSY6OihioiVE5QBY91x4HXjHR0TIcezQT0gSUKAALO7agkPzhi5CSai7+vkKmnGOjoy9FsjxnZUAklIY2JGvCI1qJlip+I2pqN0dHQehDcLOJNTqltGqRRuESdYQ3F38Wjo6BDZDh5haWNCC/FiGhwQAS1He1NCY6OhEsNlJ7ObXIo97qr7474WTKCkkmpSkMXNMxY+RMdHQxg04dkHh/wDYi1rQPPugUbNuG8R0dAA5aB1YOpJHcxpDMMHUxqMp9nfYR0dCAbiyykNq3qIkmqZSBpWmjNblHR0MomSKCgsNBujo6OhA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4 Rectángulo"/>
          <p:cNvSpPr/>
          <p:nvPr/>
        </p:nvSpPr>
        <p:spPr>
          <a:xfrm>
            <a:off x="5949482" y="5138163"/>
            <a:ext cx="3050502" cy="2031325"/>
          </a:xfrm>
          <a:prstGeom prst="rect">
            <a:avLst/>
          </a:prstGeom>
        </p:spPr>
        <p:txBody>
          <a:bodyPr wrap="square">
            <a:spAutoFit/>
          </a:bodyPr>
          <a:lstStyle/>
          <a:p>
            <a:pPr algn="ctr"/>
            <a:r>
              <a:rPr lang="es-CO" b="1" dirty="0"/>
              <a:t>Esta promesa será una realidad para usted, solo </a:t>
            </a:r>
            <a:r>
              <a:rPr lang="es-CO" b="1" dirty="0" smtClean="0"/>
              <a:t>sí </a:t>
            </a:r>
            <a:r>
              <a:rPr lang="es-CO" b="1" dirty="0"/>
              <a:t>se rinde a los pies de Cristo, de lo </a:t>
            </a:r>
            <a:r>
              <a:rPr lang="es-CO" b="1" dirty="0" smtClean="0"/>
              <a:t>contrario, </a:t>
            </a:r>
            <a:r>
              <a:rPr lang="es-CO" b="1" dirty="0"/>
              <a:t>resucitara </a:t>
            </a:r>
            <a:r>
              <a:rPr lang="es-CO" b="1" dirty="0" smtClean="0"/>
              <a:t>mil años después tal </a:t>
            </a:r>
            <a:r>
              <a:rPr lang="es-CO" b="1" dirty="0"/>
              <a:t>como fue enterrado.</a:t>
            </a:r>
          </a:p>
          <a:p>
            <a:pPr algn="ctr"/>
            <a:endParaRPr lang="es-CO" dirty="0"/>
          </a:p>
        </p:txBody>
      </p:sp>
      <p:pic>
        <p:nvPicPr>
          <p:cNvPr id="7" name="Picture 4" descr="http://irg-2009.freevar.com/IRG/Nuestras_Creencias/FinDelPeca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9482" y="2942550"/>
            <a:ext cx="3194518" cy="2225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1197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194920" cy="2952328"/>
          </a:xfrm>
        </p:spPr>
        <p:txBody>
          <a:bodyPr>
            <a:normAutofit fontScale="92500"/>
          </a:bodyPr>
          <a:lstStyle/>
          <a:p>
            <a:pPr marL="0" indent="0" algn="ctr">
              <a:buNone/>
            </a:pPr>
            <a:r>
              <a:rPr lang="es-CO" dirty="0" smtClean="0"/>
              <a:t>Esta </a:t>
            </a:r>
            <a:r>
              <a:rPr lang="es-CO" dirty="0"/>
              <a:t>es una de las más reconfortantes verdades que se pueden presentar a los que en esta vida van debilitándose debido a las enfermedades, que con temor anticipan la tumba. </a:t>
            </a:r>
            <a:r>
              <a:rPr lang="es-CO" b="1" dirty="0" smtClean="0"/>
              <a:t> </a:t>
            </a:r>
            <a:endParaRPr lang="es-CO" b="1" dirty="0"/>
          </a:p>
          <a:p>
            <a:pPr marL="0" indent="0">
              <a:buNone/>
            </a:pPr>
            <a:endParaRPr lang="es-CO" dirty="0" smtClean="0"/>
          </a:p>
        </p:txBody>
      </p:sp>
      <p:pic>
        <p:nvPicPr>
          <p:cNvPr id="2052" name="Picture 4" descr="http://t2.gstatic.com/images?q=tbn:ANd9GcRGX1Y_OSnBfmvoJw-IMegNY_b_frsw8WFxn3hbeCVyMPXpC7vFA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548680"/>
            <a:ext cx="2808312" cy="2592288"/>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data:image/jpeg;base64,/9j/4AAQSkZJRgABAQAAAQABAAD/2wCEAAkGBhQSERUUExMVFRQWFxoXGRgXFRcZFxcUFRcXFRgXFhcYHCYeFxskHBQUHy8gIycpLCwsFR4xNTAqNSYrLCkBCQoKDgwOGg8PGiwkHyQvKSwsLCkpLCwsLCwsLCksKSwpLCwsLCwsLCwpKSwpLCksLCwsLCwsLCwsLCwsLCksLP/AABEIAMIBAwMBIgACEQEDEQH/xAAbAAACAgMBAAAAAAAAAAAAAAAEBQMGAAECB//EAEQQAAEDAgUBBgQEAwQIBwEAAAEAAhEDIQQFEjFBUQYTImFxkTKBobFCwdHwFCNSYpLh8RUzQ1NygqKyByRjc4PC4jT/xAAaAQACAwEBAAAAAAAAAAAAAAADBAECBQAG/8QALREAAgIBBAEDAgUFAQAAAAAAAAECAxEEEiExEyJBURQyBVJhcYEjM5GhsWL/2gAMAwEAAhEDEQA/ALc6s/rA8hC2HHqVqk+QpcNRlwC8ZDLZ6hpIiqFCGp6j0KMzKnpdCXlDtWHgLDmIXRxTx+KR0ddQ5rnfdinbSS6/9MASR8xKgqUNYiSPMFRNyV75bUqaqcHwySdXDgTce66u3a8tit9afGCzGnzwdjwtBqGwcsgNu0WLD5dE1oUw8S35jkLa0Wtn88GTqNHHsjo1IKYU6ohLsxrspC8l3DWiXH0CTPx2JqfDTNJvVxl8egsCt57ZrgzFug+eiw5gGugOEkmAeRNiQdwY5VSzrsdqcCymwkEGXag199ntBg25EXWDKqj5JrYji2ogG94MW6/JEYzsHSLS51WubXiq8kjkjxJJ4babHa7NvJJ2fynEsfrrV2taJijTMtPTUTtxYe6sTswps+Kowerh9t1UMH2Hy8nw1XvJ4NafobrWM7LUKNVrKdK7ogmST8/kgycY8omUslsxGcUx8M1HcBgJ+uwQBy+vXM1T3dPhjDc/8Tk3wOWspgaWAHy/VFuart/BaLFtLBhsBogNEAR1/f1Uv8PKJbhpPp+yiW0USvPuF8mABmEU7MMitMLl6ZRV2NkYprajqVwFA7EriVFsOa9VrtJoafDdx4mzU672W2+Xqq1mGBeGuc6JN/nv7q0OOTO1XHGBY6pHPzQeJeHkNJueRa3mff3UGKxbthygjRfBnUPOLJyL3LgRjEZ18GwCWxta8e3X5paw6XHr9p/NRvY6IsfOf3dRVsSbDc+qieA0Ytp4CxWvJG87nb168KWjWk6trAA8EGxlLnF0Au9PddU8SWkje3y3QXGO7LLqPp4D/wDSFSna2n9D9ELjsQaocIsbjaQd7EceShFY3HBU1Cjselj8wUZvgFFcmhXd1PusWwxYgeWPyF2v4LNQeWmCrBk7NT5hKjTDrqx9n2eA+q8b+HR8luD1GrsShlC7tDQh0pE5itXaT4W+v5Kv1Wyu/EI7LmkW0lma0Qsahcoxrnd4CPgdAPEbR1/zUGZ4K0XcSLTx5kzYLrI8DWP8txgN5BuDEi/KBCrdHJM7Fu5HuHwtVzp1Nb5BpPyJJR7cJUb4hUE/8Av63XWAoPaIdfzRL3wnI/0VkUlLeyLDsbd34zuTuo8TRnYx8gVFXJB1DhE06oeJTOn1rnxnkWv06xn2FtDBEPlzi7pKaUaUfCY3t+Ek3kjr6KOrTUmGK1pJOG6H8mbDNctrEOddnLGo0sYebmJncT67LMvxTXCm6o4F1N5LnSTqsAAJ23HkrBistNX4nCBtAP1WssyJjXOIFoLfkd0ooZfpQfpheCxIqAlu3Ukb+gKNp0etyh8FghTcY22TAJqEfk5yItCxduKgqPReEWXJp70FiMQuq1VLa71ylkcqq+TitilxTrSh6m62wwiDjilEY5ZUlvzP3QWc40fCDMbrrLakscJ858ikXaPMWsIaGxE/soscKR57UzclwKsTi2tM6Rqm3ko/49zun78knr4nU4n7LYr9EzEVSx2H1X+Hcfqgqd4MXW6tcH8Q9vuOFyXERbn9F0uWgimtrCXAWnrce6grOBdI6e11lKpMiJMWFzNxspsLhH6j4WmLQXef7sl7rYwzJk19EVJ43KPo1gbRHnx5IPEFve6C4AxJA4FyonO0nkiN5Gx2I4KVeqVkfR38Fo1rPIRqCxCT6rF3P5Q22H5j0LL8MTq/sqx5GIphCYPDQ+oOv5ovAOhoCzNFpVVLP7mlqrt8TjP6OqnPS6SYzD6A09QE/wAwdLT6IPNcLqNOOsfmu1+mVmZJcnaW3akmJqeEl1xe3um2CwwapKmEAdPBUpeAFmqDpbUg8rFZyjKj0NVesqV5UJBKTusc3hFoQ+TgukrMPTLXRwdkRQwpRjMIiafSzUtx05xSwaZRJC0ylBTCgxQ4mlBXqtLHCwzG1Hyiam2ynpdELhqilDrqZLxyIg9yCSuS5cF64c9Q5FsHT3oaq5SkqJwS8pMPAEqlA1kwqoCqjVMdrYG8Lh7oB9PyUzm3SvGYkyQHCL8fQHYo85qCyy908RI8PmpZqgxG/wCv1VXzXN+8LrbncmTI5HRcZnjIY5xn5fv0SKpVIuYv+kq0drkptnnEm8hFSouqGNLLCI9EFSl53gcngepUYeSYCY34WS7reOR3hHhxJ0gk8bBvFz15gImu91gxoLhuAOvmVrKspcxhL6haD+EReeb+qhxhoiahr1AWu08EkgbNA/NKz10ftj2A8OZc9HVHEOZUEth3X5Ja7tI7vRTpghovO7nO3Mn3ReXPdUk1bCYE/Fzv0QmbPosHhaS/cGLnkHySE7VbPE1yMQxHgKwWKnvKjruc8jiI02Enaylbhw4NgiAIHMySd/mqrhq1Wv4AdzJJ4JmdgnNfJw0DU8gsAENsBzC6Xo4yEY0raASO8LfLosS+rj6U+JgJ5ueFtLf1vll8/oe4AQ6ev5LptjZDF3iC613W1GKT4IbbJ6t91p4ktPSftCgqVLXWT4h81E8ExbNZi8inI4KGweFLxqcYHA6qXNnRSJ8x9SFJQd4RHRZ8tPG7Uc/A0rnXSse7OKuBi7T8l3hqcommo6FiQktTpq6pKSL1XSmmmGU6QUoaomvWjVR42QggbTZMLLVfZDvrLHPsj1aqIOcM8AzKkFFCogXNRDDsUxfLfBTQvX6Z7QuVtq4pldtQVLKDtGy1RvapoUdQKHEtFgdVAV90fVSrHVgBf9hFhwhqMtqyKsfmzWyCHR5eXmqnis81ViQCAJt1NrnoYPCZdo2nunlvxF7WMIOzfiJ+eyqDaBDXOm4NweqTblKPqYpO1y7ZxXzH+aGG/I6XtfopMNgQ9ukgh4cAJMBwJgQN7GVHRpkU6rm7+AXH4S5FU6xbUa6PwAxvqcDAAA/tXun4LclkpXWiLM3CO6ZA7uWuMxLuTCDwlFwdtFp9BujKuC7txBDX1qkOMizB5D8T7k32Rn8Nog8XaSdyQd4449leSkovki/jsMy3C+FzaxJafGdwd7fJcY9+GaC4UxI8XMSbW87bobBYzwVBM6SQTPS8ofAYM13F2zGmP+KLR58rIfDbk+AW33A6eYO/mOO5HsXOEn2TOjlhqsDgAOC49B0G5W6+W0WfiOoiS0n4o/LzUeN7QObpDYAkhW3uePGiH+hqnlww7S5paXyAYEFpcRNuqUZlUeC5ouXkOgXIF4nz5+a3Sxp1DUZ1OLj7uIhF5fj20hDh4iST5AQAPZMxhKCcmssu+ORT/DvP4T/dKxWodpWWu3YLFfyz/KRvfweqB1yug9cHlbZsnVlYTIfPKNl/lIlS0ncod5hpXVN1/kFzfr2lsenJLmFDXTLb8fQgrKLYt5Lb6sMN7gfRQ1XkHyQN0a5NnPdZFILbVExImJibwhjiAHOk7XPWPRVPtNjdLw4F2tkXAsByCfP2SWtmrz3lRr2h2+kzBvsTHO29klq15mtvsTCzw5TPUqZkAgiCJ99kuGcN8Id4XGZGwGkxJJXn+UZtNnOcXEgQAXGeGggw1oEb3UtHMTUxOkkEttDrtmd3EboK00JrplHq554Lzj8yNNodoL2HlhBhv9R8vMJbkvacPDmucXO71zGAAS4SdIHsUnzfCtBu2o2pBLoq2AmSXA+EMja17IfKQ11UjZguSwRJPLnC7ZSf02ItNjHkbaZcsfimAAGt3RkXlsydgQePJAYbtIXUqgc5jHsdBcbNLP6xe3pdSOwoc0h9IGi0SXvIqPdz4Y3Cq1TBF9ZjGs0nVqGoWF7Eg7ounnLa4tnWrMk0eh5TmTKzQWO1DYnYz5jhMEoyp8AN0hrgL6WgNJBIIEfu6bkpvTyzFlmSBcuatNK6KbTyVXABXYk2ZUJBhsn1jqrFVppDjMVcgtBHl0XdotZP04KPXZWu17WkB1zMERawCDo4ASALtc509QTwfPZO6uY6Xubo8M/Ed/OZUNmS/du9vvHPohVx9WGuAFcVu9RWcuw4c6rSMiWi5tBa7/Fdspk1Q4G7W2M7WvHlKYYrCNe81aZDSWyRMG0GAD6C/kh8Sy2qI1SHeRNzEcSn2uOBlRxhIzC4MNAqeIG8W3JBvboT6qV1ANpxYmDeCb8wJmeUPXq6jBc8OGlsm5kcfThb7w6Xd38Js+obRfwk7zMG0IvEe0Uuo3Yx0v8AZXcY51DWxxu4AyLz8uPmicgx7hh3gi4fPn4jG3KZ08ga1us1W6nSTY+EdBPFlmE7tjXODtZtc8ngAcDdZF7i8xSAzkksA2Y4V7naxA8PO/7KU4ppMDkEbdTvHui8zzQucQ2T4QLXN/RcYGkWVIeCCIdBsbi1uF1ScI5f+CqzjLMwuSVCN9BFr739EOaWh+l8eEmfTyTl2Mu4zEn7JazL2kkvc4SZt0PXzRYXSzmRCk88io1x5rFesHk2HLGyBMeSxW+pXwTvielnZbZsFFhySAD+7KOri9JgAmLdBKirWq7mKDOlx4yT1xDXei4FQh0kW0hcNxeoQWmPI39uVNXaC2RsftCmy7ZJzx7E+LclH9TWJxJDSQL6TE7Gy7FXUAI4BQWMgUA4kjSHR8+qMyqs3u2SZJaLn0/wS/n8ji28ZSyQo7G12Q4zKGPYQRa5P9owYB8ggMmyem3DNdoE90XT6tJJ+6sNX4Xx/S77IDAkfwLD/wCh/wDSFoSls6+BRVKXLBMl7O0hhabAweJrXOPJJ8Tr+ckWXXZvJKTauIqCm3UapG2zYFh0mSmmR/8A89H/ANtn2UWSSDiI/wB8f+0Ibte1MPCmPJvMMna4mGgAwXcyG/h9IAQGQ5cxneOAEmq/jZs2aPLlWLXISbKmHTU5itUH1WVrYvb5K/fsYpxymEuwrdGjZvl6z7cIB+DD8S821NpsI6A6j+QTEFK6GIAxdWT/ALOn93LKpslnoZcFLgewiGPlLHZjawn1WmZk7otOq6EGVdM2NJWSgBmfkV23NGcyEyrq32yjpmvYMIsq9nTQ1riDc/r+/ZT4rtXQadJdcWI2/Yuk2fdoqRLGg3c4tI9QYd53+6PXJSlhdC1nWPcrWLfO231koXDYm+kR0I3B5sd95SYZm59cMAIfq29N5njlEVHsoNFi95vdxs0+nMcDqmtmSFyg6vS11Q9rg1zW/CJJIvqt8woatRzviA0mwLbQRqmQODMx6IFuZUnWdNJzdJDhJ8PMHrcb7fJEfxgAcDVpbapmxaWwCJ3n6LnGSYx45exPUwTtMlvHJvqiJ67SlmExpdU7sNgMFwJu4Tc8arovE581rG0i6C4QJEWNtVvdQuz6m17qeHYGtbdzoBLjYfIWRrMOGA9sk4qOSHFY/V3g28G3m86Y9iVLg8u1QJgQJ9bgD2+6Xvr63jUZJLRtx8X3B902yTF+F5BuD7dFl2x2Re0zZcdB+JrU8PTd3TWgtEkx4nHYAHf/ACKqXeOc81HE6nGT5z+4TN+J16/IodzwWgj0Q9NFwTz2zsnEAQdxqn3ErmtUMyAf2VIactJ6EfWVzisQ0MjlMt8rgl8YDG4s8FYhKWKbA291ijxnbT2/C07N9PyU9XDgpFlWdNNFsmDFvkDKdUsSHgFskFUquq09ST7JW6x7kSNwwlaxdMBm3H5KZrfKPmua4kQmHFWRckvYspOLWSuZxX/8t8nfYrnssDXpC8BoA97rrtaxtPDEDfS6OvwpX/4dYucOWk9Ppb7ELHVS8ijP2wgnl9TlEuzaLWsIBJsdz5IPKoODYD/uo+hCjOZC7RJshMrxsYdgAEaY+62nXJpbQWeXkcZK1v8AD0uD3bdvRD5VUcBWOmR3zweto4QmU4+KNMRs0fRE9nMVLal/9tU+4VJ0Swl1+xaM/kP74G4MpfkGJH8//wB9/wCSZYjD6gS2zvukORj/AFwIv3zz7wsXVO7Sp/GexiKjPoY5hSLpLXj0J+yQUMORiXA/7tvS9yn7MJJsllakRjNP/oj2DigV7r057cDsJqOI5DW7LoBchbBVVwEb9zbioHBvJhRYrHtbbVB99kgzHtGAC0SHEWcCDxJIHBjqmK65SaBK6HyMc7pU+7JIBAFyRePVVDOhScwOpn4YJAMlrmnUHWOxgT6oCpndCp4S9+ku/EbA/P5m53S3Gdn3NDqlJ4cIMwTcAHUNJ4sDIW9CDUcSwY9jjKeVlBeW4kGriK4E3ABsYLhqM/QfJKK76uJq93Tud3HYCTyeF1gy4tNJh/1lQOcf7AaCBPqQj65GFZLZu4x0cWxJdHIkWPVMLrgp0zs9nnUWw6sXOifCywJ3AL3X9lxg8pmoHMa4jTyDE7agOd7j0SrE52+s4F7zd4aQLDTbbp6qTLMe6niQATBe1h9Lg/8AUQVVOWctjVFs1JbmM8xcxlQB2HL3Q0NNQWg2iBbiR6pRUzEF5HdtEDT4PDIFrm8yf0XGDxrzWJL3FurYmRYwJBXdDL3PcRLSwk3Bu2+55hRO1HXX7pAjcXpPxQRDh6j/ADKbuxWhxAMfyqbjHMjdL8dkw1SSb2bYAQ20mffZMM7wV6ZbzTDT6NP6JacoSwhZyTIK1bQ6qBtDT7gfqo34gta2OgPrKnOA7w1HTALRx0iPsu62R1XuhrSQ20x069FVWQXZOeDrD40OovJEQW29wljcM6o6epv5fJWTA9lKgBBIE+9rppR7MNHxOJ+SBLWVw6ZWVnwVRmWNj/8ASxXUdnaXQ+/+CxL/AF8Ae6XyCUs4HdglpbEfW5uE8wPbJ9NrWtb3jnGAJjz1HyVTy/LmhrgdVxtuAIJsOD+ikpYpjY7sOLpEucLgDcD0/NKyilLMT0dUa/Eqz0bCdo6pkPY0HggyD5I/FY06Adhv6e6pFPEVDofTgaSSQ4xLSN+nXdNH5p3jSwbxqZtJPLIO62dDqN9eJdoyr6cTeOgXPs2D6VRwMhojnmJSXsHigA4F2mXQCepmJ9kNWrRg6rhILnc8cH2hLOx2Lhj3n8D9ZBEzH3u76JTOZys/9AIx5welZnixRc2SSHC2kT5bzbddZUT/AA7TvY/cqss7Qd+wse4F4uIZHGyc5ZmoFFrQC4Bt4aSQ0kzt0MLcjNSWSs4zjIMwuJAosvdrASIMwRKVZR2pYHPbBnvHEWOx2uUNge0HcljXaCNOku0XOknSdXIiElzHLmis5wMNc7UPi5AJiOEGy7bFtewaqvLW4v2WdtqTyRcEcSLz0ugML2qpUqlbUx3xk/JwH6fVULF0203gt3EG4cL+91Nhsex2sVDfUIOl17CZv9EsrIWrbNZD26dxknA9Op9tKRs1hncXF1X6vb+kMdqfTe0d1ovG+qZtwq02iwghjjEyLAR6Em3oltTLqlTEBgIJ7rUJe3bV1JhTvpgsJFVXJvLPQ8d20oNgtGsEfhcAfZwQeN7SMqNDg0taCZ8Q3HWAqnhMmdOl7mluq7dbTdo3hpmL7+aizLM3Nf3YBFNogiBF/wBFnWQhbJbERddKL8eSHGdoS+sLnfaeBxI+SnqYtrsQ2saboaCHNF3F2km46cKs1HEOJbII/YVhwWZ1HvaO7IcRpkQLdT5hPeJrCigHPSK8/C6g6A5rHXAkR+/0T/sjlh7vWNUuMAkmABJJDeijzbKhJc2qHAXLbgnT0HITXJMX3NMF8hp8WggGGyAS3Yi8Gx4RbMwjydJSjxIU5th6lB4FMai4dLiCHGRsOBHqp8NlPf0Kgc4y2KsxfVpOoD1ECP7AI3VzxWRUMSGVGOLagGqAQ4iQJDmg3CX5NldWliBdj23B0jSYuRLSh+TclhkKTbyecjAOhpPPwgDeCPb5q89hOyVOs6o6s12oODm+KGk73AF+s+aYZnkNCnXM7vGoNs0Rewi5RVFugRT8EiLBL2a7xT2yQOcn7CnJOw9NuKNOpFRmlx1QRfjY8HfyQjuzrmPc0lkNJEtHxD5cKx09YM6zPXm6irUiTOq56jlJW6/fHCWHkBJyYmp5MGg3Lify481o0WmdTG6R6yJ4I4vCZimeu31QTmOLrNIjcH4XD1QqrW3iTK5lghxRZpaGFrdRIkcERx5X9lHiM2DR3bCdLPid+I9Gt/tGJKHx+HFtIh17bTaI/wCIcrpuAHdtptAGk6nOn4TBFjyblNbYYSL8JZbC8Ax7yHuqFkbAdBvM7yrA103SShiKdgXEwAPK1gJ3J805pPBFvokdVFLDB1ybZKAsWo8vutpINkoOXZm6Yc65/wC08p1l7BUZ/MqANbOqPoP31STKcrAl7xrHEAzA3v6pvgH4YyGteSDeTbUTx1WtftWdptUW+wyoUfAWUXtJIi4kGZ42+aDp19B0GoCWGAZaIjkW6omm3unBxHhIN5uBummFwdZw10yxzXXAc0A9YmPku0flUm61kHrdRCtpN5yJc/q68GXCPihwEW6+8yq1kFM9zWIsLHaZgzEK151jxWwtVuzgRIG4vBkeR4SrsbhtDXveCPEAAfLc/NG3PwzlJYeejPVi+4VU8PVLu8aS2JNmwEywGMrhwDXVdLr6Q2197wro3NtViOOqjAI+CsWj+l3ib+oScdfNcYwOvVVy5xkqtXBk02BoxJtcBvhBP9NjZSYLBPeXteyuBIbzIho8plWaljKrTDtLhwWut/dOyiHaKmTIlskgl1gS20/ZctZfj0on6it87eit1sie0n+TWdB556XXdPso4moGU3l47oAaiIc8S6fID2VsGaAjg+myzAZu0VKmogWaQfO7SPZH02rc5bZrAOerWclSzHs7iKdVzRRc9o+F3icC03B+KJS+nl+KbiGxSOo0yIItGoHYleh5pnLe8OkyIGxkeiSV83aa7XdGOFvUKLdRNWSUVwQ9blJYF9HLMSKmurTAbEWIiT5AmEl7R4dw8QnTzCtWJzoOGkAnyQGKyariIBimz+0bn/lCnT3qPqs4ErJuy1SXRR8PTJcADvyTFvM8Ky08S4tNOk01Tb4bgmBfVG14TnDdjaDfil587DpsE5Y4NENaABaBZGn+KJf20G8m0rOA7JVHkmsWsaeAZd1kRtcJxTyHDsAGkvjlxnmdtkaahK0AsyzVW2fcwfk9kbpVdMaQGxwP0CYt0VSHatFQbdJS0uUuBZqqN9Z9r/kposluSXuUU3F5GOe5O2W1Q0GoGhrjEwLmWg/DuZjqlJCa4nM3sO87i/3Stgnc3AtPN9p4+ac/EVB2YXZVSc+zRstOcuK+AqtcHn/VuabdHTY+Vl00x57rOsqlXjcWksPCIa7HEeEgHzEpPi8uqiDra4TMbW4uLp88auP2UK6s0nTIMedvdWq3+yK8pZSK9i6gcWh5LHB0xuekzzbbnboisI8Vj/Q0WAjn99Urz8gvJ8R+E+GOBselkzyp3ds8Vi487m24tstKeVXldhbK8Q3DD/RDXASXSDwQPpEIjB4burNJPsoDjpcA0+o2spm1Pms+W/GJC2V7BP8AFFYoxVWIX8FslLw+bHuw0CIm/J5iUdkVVrQA5rTAvPM7k9VJ/CibNHsjsJg2z4gCtq2tbXwctX8MVZpnjXv0taRTExPrb/JW3szVY/Dgku3ggE29eloUAwtEiDTYfVoU2Go06fwNDesCPeF2m1MdO/tKWtW855Gb8DRqNcAwS5pGrkjkEqrUcojL61WXS12pon8IdF/l9lZ8NjgFrCYtjqD6JFoLHdQd5g+spt6rT2yzLj9ysYySweeYbOTYXHnFk2w2YnclQZh2WqUwdHjZxw4D0SsUns+IEfKySsqqk/Swu1Pov+SYN1dgeHgQ+7f6mCA6TG0nbyTjtHRYcM8ADVTGoQ3gGDHlBSTstiRSw5e4SAyo6L3vt9E7zVzjhqmgeJwAgH8LhpNz0n6J2qtRrwuvcKtqTTPO3lsy0ls/0mPcbLkVyTuZPTc/LlM8J2X0j+Y+fJu3979E0oYanT+EAHqBf3KyJ3Vx4jyD2/IjoYCs/cQOrrfRMaGQtkF5Lj5SB+qNNccSuTX9EtK2cuuDk0iZlNrdgB6Bb1oU11mvzS+MnbyYuWpUId5rWrzVsFNwTK5NRQ6wutYUYLZO9aIy7EBtRs+f2QBqeSjffoi1y2SUvgqxhi8WHH5k+5U2F7gt8Tjq2IsP80n7nyCx1IHcBM/UJ2eSSyQmNMyzhp0sDxtEWvpHhDunKFoZmANjq9ggjQZ/SPZdF4/yVdRarnnBd2Z9iWriy6eAeOEPnT2ilTqhwkEN8A0g03NMz1M7HzCnwFIPqMbJGpwHnBPCfYrJ6VOSym3SLAESBJJLjII3+QlOaOt7G0N6axYcZe5UKmALnatQk326/sLr/R5Jku/wm9hwnGYUg2+kMMwQNpiQel/JAzOyFdKyMu/2E5pptNkb2cTb048l2x2kb/4LmowfsqJ1QDhCcpWcMHhIJFZYhu/WLvGTuRpjl13qxoW+7W3vgZO2RsViuxiSou6XOhditkZmgxmLQzMTFRx/q4XBaozT5VfBWyyvkhyzFqQ1GOEOAPqkwqLsV0tLQrtB4axoeYZtMMLBYEEQBa6Z47NWljoEyDYb8bBVRmKU9PGLlG6uO1dDK1UZdnD8eHTfbg2hcjEyLKasxlTezv6h+fVCuwbmEQNY3t08wkHR88Ft2RlRwLi3W/wU4Li7e3Fhe6GwWNAqNY5rSCYJJJEH0MKPMM4fWZBNg74WiwEW8z80sDZ4KYlXCLWxFote45zXL30m6iZbzH4Z2Hn0SluLJ/zRr8yrBjWeJzC0ghwkEG3qIS+nhXTZjvZdbCEn6EXS45J+/PJ+qlbXHVQfwjv6HfT9VG+g4cO+kfdLupkhhxA6qJ+N6IT+HdwD/fb+qjOHPQf32fqirSt84O4Dhjl3/G+iXOpRu9g/+Rv6rRqAb1Gf35+wKt9HL4JD/wDSBWhj3JS/MWN/EP8Aq/RbGZ0uah+TXLlpJfBziMzinFcHFO5Q1PE0nf7Uj/lP2ReEwIqmGPLhy7QQ0erjZd4GuMFUmNOzX+t7xxhtP8R21EEN/M/JW1uOLh4CxzXTeJlqotfM6QYKNOrsTJ0klz9p6eQ9FesNk1MMDXMa7Q0NmOQBP1Wro1ti444DNJYSZXM3boY5rnkwARsSTNvb7JAcYeE47b0qdDQ8jS2dPhaDvcbkdFWW5tRddpfbeQ0H7oV+lnOX/Adrc3mKDH1yTutalzQxdN+wf/0prhMt17Atb1cR9BF0vPSyqhvljAvtk3gXglYrI3KqQFwT5yViR+pgW8UyvCpCmZVlQNbPRS02+SI7GgO0mldQoSzyW2hV8rI2olcxRlq054Wm3RY3so6kYaa0WKQhbDUzHUgZUkBauRKILVEWJmN0ZC8q2jBUU1PEHqhyFwHDhE2wkVUpxGJqh4h4B8xIPuFCciDpLKpHk4z57i6gY9G0XJayvZzFjlV+ewbEZG9jNTnuMTAbeSeSZsFFgKZPPurDgsURvt9/VTVMJTfdsMd1HPqFned79s1/KNWCTjlCxmBnooq2UzwmTmPp7wR1UtGsCnlXnntFcrorNbJnAwAluIwrmG4HoCPrCu9Zk/VIMZgL+qtJRS9JdJFaqttsgiCnWJwZE2S9+HPRWiGWBfUpk739VEWmf2UxdQU1DAgmCOJmUaLyXQJT4tx+amdXdp0gkNPE2v0U2Db/ADAPXgcE9URmWAiHgQJiB1hdteMnNe4X2YaHYii2N6jfnDp/JeqVnENeRvMz0vf815j2QpTiqPUOJ/utcV6XWJ0O9EXSLhsVk+Sk/wDifPcQLk1W/ZypmRZK6pLdJJPsN7kr0zPcA2s0STGpp8zANlFh6TKbdNNgaPcn1KU1+t8Etq7CQ6FuUdnWURLoe/6D0TWpVjdc1HRtv9kJVf1WMp2aiWZsFZNRJDiSsQRqrE19OhTzsTgo2ksWJeZZki3H5LSxCIIqguowbrFiIujjolbBWLFZEM2CulixHgAmcFR1AsWJ+oUsOVNTKxYr2/aRV2TNceqlouPVYsWHb9xr19DnCGWiboKpYlaWLS0P2sJb2g5uyFxG/wAlixXfZdCnFNS2s0dFixXQeII5qkduPRbWI0C67I8M3xe6PxXwf835LSxGj9rCP7WF9lR/5un6O/7Cr/jT/LCxYu0f2MUj9yEWJP8ALp/L81qnt8lixY/4v/c/wGl7kQQuJWLEtpRC7oGWLFi0zPP/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4 Rectángulo"/>
          <p:cNvSpPr/>
          <p:nvPr/>
        </p:nvSpPr>
        <p:spPr>
          <a:xfrm>
            <a:off x="4283968" y="3940517"/>
            <a:ext cx="4860032" cy="2554545"/>
          </a:xfrm>
          <a:prstGeom prst="rect">
            <a:avLst/>
          </a:prstGeom>
        </p:spPr>
        <p:txBody>
          <a:bodyPr wrap="square">
            <a:spAutoFit/>
          </a:bodyPr>
          <a:lstStyle/>
          <a:p>
            <a:pPr algn="ctr"/>
            <a:r>
              <a:rPr lang="es-CO" sz="3200" dirty="0"/>
              <a:t>Pero los cuerpos resucitados de los creyentes nunca más estarán sometidos a enfermedades, descomposición ni muerte. </a:t>
            </a:r>
            <a:endParaRPr lang="es-CO" sz="3200" dirty="0"/>
          </a:p>
        </p:txBody>
      </p:sp>
      <p:pic>
        <p:nvPicPr>
          <p:cNvPr id="2056" name="Picture 8" descr="http://4.bp.blogspot.com/_X88wEuKwHxI/SeVuTKkUKjI/AAAAAAAAALg/h4hk4Va9AUg/s400/Vida+Eter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366" y="3789040"/>
            <a:ext cx="38100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1977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6"/>
                                        </p:tgtEl>
                                        <p:attrNameLst>
                                          <p:attrName>style.visibility</p:attrName>
                                        </p:attrNameLst>
                                      </p:cBhvr>
                                      <p:to>
                                        <p:strVal val="visible"/>
                                      </p:to>
                                    </p:set>
                                    <p:anim calcmode="lin" valueType="num">
                                      <p:cBhvr>
                                        <p:cTn id="7" dur="500" fill="hold"/>
                                        <p:tgtEl>
                                          <p:spTgt spid="2056"/>
                                        </p:tgtEl>
                                        <p:attrNameLst>
                                          <p:attrName>ppt_w</p:attrName>
                                        </p:attrNameLst>
                                      </p:cBhvr>
                                      <p:tavLst>
                                        <p:tav tm="0">
                                          <p:val>
                                            <p:fltVal val="0"/>
                                          </p:val>
                                        </p:tav>
                                        <p:tav tm="100000">
                                          <p:val>
                                            <p:strVal val="#ppt_w"/>
                                          </p:val>
                                        </p:tav>
                                      </p:tavLst>
                                    </p:anim>
                                    <p:anim calcmode="lin" valueType="num">
                                      <p:cBhvr>
                                        <p:cTn id="8" dur="500" fill="hold"/>
                                        <p:tgtEl>
                                          <p:spTgt spid="2056"/>
                                        </p:tgtEl>
                                        <p:attrNameLst>
                                          <p:attrName>ppt_h</p:attrName>
                                        </p:attrNameLst>
                                      </p:cBhvr>
                                      <p:tavLst>
                                        <p:tav tm="0">
                                          <p:val>
                                            <p:fltVal val="0"/>
                                          </p:val>
                                        </p:tav>
                                        <p:tav tm="100000">
                                          <p:val>
                                            <p:strVal val="#ppt_h"/>
                                          </p:val>
                                        </p:tav>
                                      </p:tavLst>
                                    </p:anim>
                                    <p:animEffect transition="in" filter="fade">
                                      <p:cBhvr>
                                        <p:cTn id="9" dur="500"/>
                                        <p:tgtEl>
                                          <p:spTgt spid="2056"/>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anim calcmode="lin" valueType="num">
                                      <p:cBhvr>
                                        <p:cTn id="15" dur="2000" fill="hold"/>
                                        <p:tgtEl>
                                          <p:spTgt spid="5"/>
                                        </p:tgtEl>
                                        <p:attrNameLst>
                                          <p:attrName>ppt_w</p:attrName>
                                        </p:attrNameLst>
                                      </p:cBhvr>
                                      <p:tavLst>
                                        <p:tav tm="0" fmla="#ppt_w*sin(2.5*pi*$)">
                                          <p:val>
                                            <p:fltVal val="0"/>
                                          </p:val>
                                        </p:tav>
                                        <p:tav tm="100000">
                                          <p:val>
                                            <p:fltVal val="1"/>
                                          </p:val>
                                        </p:tav>
                                      </p:tavLst>
                                    </p:anim>
                                    <p:anim calcmode="lin" valueType="num">
                                      <p:cBhvr>
                                        <p:cTn id="16"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3240360"/>
          </a:xfrm>
        </p:spPr>
        <p:txBody>
          <a:bodyPr>
            <a:normAutofit fontScale="92500"/>
          </a:bodyPr>
          <a:lstStyle/>
          <a:p>
            <a:pPr marL="0" indent="0">
              <a:buNone/>
            </a:pPr>
            <a:r>
              <a:rPr lang="es-CO" dirty="0" smtClean="0"/>
              <a:t>Ahora tenemos un cuerpo animal= paciones, deseos malos, el hombre que fue creado a «imagen de Dios» descendió al plano de los animales.</a:t>
            </a:r>
          </a:p>
          <a:p>
            <a:endParaRPr lang="es-CO" dirty="0" smtClean="0"/>
          </a:p>
          <a:p>
            <a:r>
              <a:rPr lang="es-CO" dirty="0" smtClean="0"/>
              <a:t>Jesús murió y resucitó para recuperar para nosotros el cuerpo de </a:t>
            </a:r>
            <a:r>
              <a:rPr lang="es-CO" dirty="0" smtClean="0"/>
              <a:t>luz </a:t>
            </a:r>
            <a:r>
              <a:rPr lang="es-CO" dirty="0" smtClean="0"/>
              <a:t>que </a:t>
            </a:r>
            <a:r>
              <a:rPr lang="es-CO" dirty="0" smtClean="0"/>
              <a:t>habíamos </a:t>
            </a:r>
            <a:r>
              <a:rPr lang="es-CO" dirty="0" smtClean="0"/>
              <a:t>perdido</a:t>
            </a:r>
            <a:r>
              <a:rPr lang="es-CO" dirty="0" smtClean="0"/>
              <a:t>.</a:t>
            </a:r>
            <a:endParaRPr lang="es-CO" dirty="0"/>
          </a:p>
        </p:txBody>
      </p:sp>
      <p:sp>
        <p:nvSpPr>
          <p:cNvPr id="4" name="3 Rectángulo"/>
          <p:cNvSpPr/>
          <p:nvPr/>
        </p:nvSpPr>
        <p:spPr>
          <a:xfrm>
            <a:off x="323528" y="3645024"/>
            <a:ext cx="4968552" cy="3046988"/>
          </a:xfrm>
          <a:prstGeom prst="rect">
            <a:avLst/>
          </a:prstGeom>
        </p:spPr>
        <p:txBody>
          <a:bodyPr wrap="square">
            <a:spAutoFit/>
          </a:bodyPr>
          <a:lstStyle/>
          <a:p>
            <a:r>
              <a:rPr lang="es-CO" sz="3200" dirty="0">
                <a:solidFill>
                  <a:srgbClr val="FF0000"/>
                </a:solidFill>
              </a:rPr>
              <a:t>Luc.24:39-43</a:t>
            </a:r>
            <a:r>
              <a:rPr lang="es-CO" sz="3200" dirty="0"/>
              <a:t>. Mirad mis manos y mis pies; soy yo mismo. Palpadme y vedme, porque un espíritu no tiene carne y huesos, como estáis viendo que los tengo </a:t>
            </a:r>
            <a:r>
              <a:rPr lang="es-CO" sz="3200" dirty="0" smtClean="0"/>
              <a:t>yo. </a:t>
            </a:r>
            <a:endParaRPr lang="es-CO" sz="3200" dirty="0"/>
          </a:p>
        </p:txBody>
      </p:sp>
      <p:sp>
        <p:nvSpPr>
          <p:cNvPr id="5" name="AutoShape 2" descr="data:image/jpeg;base64,/9j/4AAQSkZJRgABAQAAAQABAAD/2wCEAAkGBhQSERUUExQWFRUWFx4aFxcXGBgaFhsdGhoYGBgZGBwYGyYeGhskHBgZHy8gJCcpLCwsHB8xNTAqNSYrLCkBCQoKDgwOGg8PGiwkHiQsLCwqLCwsLCwsLCwsKSwsLCwsLCwpKSwpLCwsKSwpLCwsLCwsLCwsLCksKSwsLCwsLP/AABEIAMYA/wMBIgACEQEDEQH/xAAcAAACAwADAQAAAAAAAAAAAAAABgQFBwIDCAH/xABLEAACAQIEAwQHBQYEAgcJAAABAhEAAwQSITEFBkEiUWFxBxMygZGhsSMzcsHRFEJSYoLwJEOS4RWyNFOjs8LS8QgWFyVUY3OTov/EABoBAAMBAQEBAAAAAAAAAAAAAAACAwEEBQb/xAAmEQACAgICAgEFAQEBAAAAAAAAAQIRITEDEkFRBBMiQmGBM8Ey/9oADAMBAAIRAxEAPwDcaKKKACiiigAooooAKKKKACiiigAooooAKKKKACiiigAooooAKKKKACiiigAooooAKKKKACiiigAooooAKKKKACiiigApPxvOlxLroLakK5UElpMGKcDWR8d44gxd5ACYdpI2kMfn41jK8cezGX/38uzHqk+LVxxHpBuLE2018WpQt4/ODlRi3RZAJifl4ia+cKwmIxL5MqAg6giD36TqNOp8Nqx2sssoRfgcLXP90j7tPi1SLXO7n/LQe80p4zCPbdrdxArKAemoaYOmm4Ir6LPs+fjB061iDpH0ONvnJyCci6edda87OXy5E9mTqdzsKo8PhBpKQDruQI7xVNe45YW+yqS8aHJrERE/GtbNXHF+DQbPMlxtkX4npvVJzB6RLuGKD1VslxmEltBsJFROFccR1ZVJBCx2u6e7v8KWed/v1G+W2on4mq/Fj35Kloh8lKELRcv6X74/yLXxeuK+mG//ANRa+L/rSIRXZZs16v0OP0eb9SXsex6W8Qf8i18XrhiPS5ilE/s9ojzes7xvEmFzIuw3jcmm3lPCPiUYOnZnrlHw6++vO5eTji3FR/p6HDwSaUpMtOC+mLEXcVbsvh7Sq5y5lLEg9Jk7GIp1uc0vJyqp7tTWG878K/ZbpKki4gUmDpoVZWUz7vMGtPt3hci4jKQ4kEMI118/dXNLOUXUIjOeZHyMwRZCzEmuNjmdzva+E/maq7WIFu2xbbI0mDEQSTG+gpTwXNpu5TaEKWiTJYiNG8p0gVOLb8jfTj6NBuczOP8AL01nc7d0VHw/OTXBKoIJIEzsOse6s9xvpD9TdNp7RNwbjW3lO+V80mdRtVYvPd3LcUWlSZKsHnLOkgEd/wBapUqEqPo2L/j79FXQd57q53uPFVY5QYGgrGL/ABnPhwWu3HuZgCjToN83ce7vqRhOKvZ1zHKRrO1YgfGvBreH5hZkzZAPM/Sq7j3OlywiOltGDNlJJOmk6RVfYclVCDMrDMNRsQDpHnVfx7CXb1tLaRKvOrrHs5QCPyrcszrFEx/SZcWM1pNdtW8a5H0k3AmY27eh11bbvpUxXB3t9q4tzQROkCZ2H0rrxeGzALm+zgMxEZt4AYHpp74osf6cR3HpIyBWu2wEO5WSZOgifEinazczKGGxAPxrDeL4ZFs9hmYAruB1ddoNbbw/7q3+AfQVqIciSeCRRRRWkwooooA+GvPHM2J/x+KE6C/ck9NHNeiDXnTjKA8UxZbQC7cju9sz742pJ6L8Oxi4Soe2kQGzakg5SPrTFxDA38O6XEUXCMxBzgZkAzAGRIYTA3pd4ZhA/wBlaYJcKgrMwesda7eIcSvkeovFFOUgMmhYFgriSTlIyntD4Uvb2dPUtMdiGvMHuBO0gZYnNlMlM89dT4Un8xcxXVYWbBCskF2ygtqAVA7vHSmKzBYKhkAKBJkgRsZ1OpbXypN4mgt47EAyCH7U9NBr5HedtRWp0jEs0WHC8abkZ7r7EfaPpvDE67z8jUjg+Hs4W+jBlNti3QkA6GD1iIgb1dcsW7SOrFsPcETJySRO3aIkhumtR3x8YvEsiKxI0Ur2AxkBiBtsdhPurGxlsZ8cuHuPYuYdUZjcBuFInKUaWYH+mlLnPDquIhQAMizHfrNMPLRtjUKodFVLjKCWmIKzA2yd3WqPm6/nxBMRoNIg9dTNdXwv9P4cnzP86/Yui3UjD25O1c7diakmwyo2UdqNP7+devJ0jzIxtiTblnZoMFjqfEk6U6cu4m9hgLnqS9tssv6xVRQSF7jqCZI7qRMBdYF82g9Zt0BPtH6U5Wrl1rItgEWx9o7AZgQJENAhIjSfA187P/0fQQrqU/N3EzfxF1nQ22RcmUkN7MmZA8ZrTuD2yuHsaRFm3IGgkopOgrHr2JzB7za+sLsNP4yx26DWtJwPO+Ha1ZtlbisttFLECJChZ0O1VmqikQWXYy4vB+utsoJQspBIGuoIFKnKePuW1tXBZcIxyKwKFQyjXNmOgY6DXeRNOGCuBQe1Px7t9ppG4RxN0XtEMFuOptmAMhdi23nm7Q1ga1CEXVFnJWHFOV0xPEcQ8EQVBfftFVLFuvUiQI0pV4zgmw1+5h9cggozgrpoem+/wima49u3jRccfasmbUtqnspkk6FY0EDbXU118Ws/tl13BADyqgyD7MK2g2zake7rVU3om44wLuDvEkK0GWGog6ajSKtOPNcwyjPlKsQMpMtqDmDAaAbDXqfCqs8GxNqJUerRu0V7p3Gk5dPnWhfsSYiypcC4DBiJknbQfCtbSZiWBRfme7h7VpIOW2ohJ1yntCTHtEMPIVd8F5oF5RcKqkNBABEa6HcyDpJA060rc2WWGIxILh4uQGAgyAAR3QplJG+Wl3h3FL2HaLbkK8Fl3Qw3UHYyNxB31rYqxZVg3rExcsBTs0jNPjsD1AP0FJuCYhntNB6H3TrXRhOYDeyNnyhd1ExAGaZ6TB9xHu7EVfXlw2gYsD3g7AzsROtKOlRD4kDkJB7OZQR/UsfSt24f91b/AAD6CsN4woySDBdgSBEe2sjw1rcuH/dW/wAA+gpkc/NskUUUVpEKKKKAA1555tRlxuKbKZW+5g9RmMHyjWvQxrIeORfxtyw6xaLXc90R61SGAU2/AM2oMggnQQDW9HLQ8J9HkgcM4lcJV7S2yzAicwBygAZgehOvd50t4DEoUGKxTkpY1tW92Idh2GMSeome7ar7mLlg4S8q4d2zNYN2yWg23bM3rkQEyBlyECdyNNay3HYsvC5jlUzvoSdz/fjWKFMtLkuOC9xXO9x7k20Wyp3G8kzDHYaT0HdXdhOMXGvl3ZrrFMuupEsYEdAJYhdhMUti2q+rZvZYjNG8AjMPDQ1ofA+Sc9xmsP27TjQicyvAGo6TBJjY+GtGlVEYSpl/wXGW0sYfNaGZVcrIHtFmMg9RqkjXSD0qv4rwC4uJLrdJchCysdjlVssjuLbGanY3BvhhYW9lc3gxXJOgABJY7drNEDXxgVXLfZCSds0L4y36EfOkUEXfJkZeS2yG5mM3GOqTt1n3k1C4+ma+T3gVEw+I+1Rh+4RmJP7rmCD3wDPvirbixAZnIjKs/Car8eKhyfwn8n7oIOCcCFzU/wAQWOsxPugV1cwcm38xCMMvUagAeY3r5ynxXMiDMPWNiMxTrkZcoI/llY+HfWh58wIHVTHxiaefI5Z8HLFdGY7heRGuTmOVZOyzBEyp7tfiINNnLXo8t9gzcKmPWAt2SAScpBGx0GWmrCYVS8qCIcgQY9kfmSfhV1hdtTJ/SuVwydX13VUKfHPRVhL4PqwbBIjsex/o2+EVm3M3Kt3BMBcEqxhHGqtHzB8D863svpNUHOWDR8PmcT6tluDwgwfdlZq152LCbizFcVzli7dm3bRykggGPtABPVpg6RtpNMfLfKKvdF1brXBc7aOQS3ajLmIkZsuYEGNT0IqlxvD1xWIuleyAbhtEg/5ZtjL/ANo50q15VxLYXC32TQ23IUEzr2l94DOG91PSSpFG3sOd8DcxV209hM1m2rjcZ+y+p9rsqIBAEncnel8M+FxGR2BbKGMbKNoPuI+NNuJxy4Thtt21i2Z13N0XW1/ry0n8N4p650uNoz27lx2Xp9siT7gTt3DuqcqRSDY38wcXTDi2unrHuBD/AAgGdfzArhwrmF8M+YEZdyDBHXv291ZZxPiT3MUJaURwFG6jUSY6+dPGHsetAYjK24G8TqD3ExPx8KhyqqZbjalaZC55WznD4fspcUsUYksrgy2pJlTIIOnUUrYebudzqRAGmm/SmLF8HbFotzPBXsuPEEg/OaZcdyrg8Pbs2ldjccesZ509WdNf5idB5GarCWP2RnGn+hb5F4E1y8Xdh6tQcy66mIAjwnv3pk4lyzkWcOST+8rEa+IPTyq94VgLVpMlpVVYG0Enuk7napNu4JIppStk4WhAxOqamCGWVO/tCvQHD/urf4B9BWPc14FShuDQhl9/aUVsPD/urf4B9BQhOV2yRRRRWkgooooADWKcxcTa1xObQBS4923dBGhZGa4oH8LTmg9eo0EbUawjmolL+KeINvEi7l6ZRecG4PNWM+VV43kxqxtuD9qwbIut3Dxfw52JAElfIqSpHj4Csn5k5WUB7tjMJYnJoViAwy9RIJga7RNPXCuPfsmLQN925IHdI0ZPJkgjxDd9QeP4B0ZyhHqltOAdx2WT1WncUA8iDTuOGKtmW2u3ZcblO0PIQG+X0rTvQjxQveuox19TA7yAD8dhWdJCXg37pMMOkNofrXdy3xi5w/HLcQz6q5DDoyEwynzX5welSodM1DnXHMowROoygEeAN1X+Gh91V7ga6xEke4wfrVh6S7klVX9wtBAj2mfpVNii2XfUSPEFjlH1FbZSlgjPxR1uBLZWGBNzNqScvsD3VecL5hTF5UJly2ZjHZCCX+PZGnnSBi8YXxX2Wyyojvbc6+JArQeU+TDgxZvsczG8qwBIKxrPcDmMA6mJo/ZraaorOQrk8Qw2braaI8FJg+8Cta5bxxuo56oAo8yJPzrIsD9hxZkTs+pu3VUeGeFHvBUVqnLT5bmKXKQM6MO7XQx8J99NuJCSyX2GtqFAUaAx8yCfjrU20ojTvP1NQcHcBkd0T5yTHnUu239+dSYHLEOFWTsNfhUHEWxew5B2dCPcQRP513cTu/ZP4qY+Bj5xX3CsoQW5kqAD7ht50Bsx/AYdkNtXUh7YxJuDpKkQT4ezG/SpLcOgcTG2XLcWdJls3vlZ+Vd/O9h7OLzbrdsXgBpuLQVh5dlWkeVJ/MvOS3fXZFIzBFAn/q1YMT5hgY6a09ZOhO42dHOvNLNglsQAGyA9TFuSJPmZjyqh5RvwbpJJC2oGkjtMSR4ayahcWxOdFX+DtecgfCNaicPx7WxcAMZkyn40SWKGjL7j5YPXudf/ABTWm8OxC3bbBf8ALYqI7ht/fhWX21ORz0DL/wCKKf8AkjEZ7JGglm690Vzc6xZfgfgrcHxZsIt1HXMyMRExOYggzG2s++unhHGmu30NwsXZzGuiqQdFHvEeXjXZzNgvts7awCZPUdowfEbDzqo5cT7e2TOrae4GPnFbGurYk21JIdeH8WOXEFSxayz9iSQy5y+jHtSoJETEAeNMOG42juWzDsqGeNisQbgP8M6xuCNu/POE32TGXAzZQzGQdmBJ0M7zUjCX/Vh0IJbDFzlmMyEdoNO4y5f7FN5JmgczicO57nUe/Ov61q/D/urf4B9BXnHAcbZbTWD27buhtsdwFKlZ8cgy/wBNejuH/dW/wD6CmJT2SKKKKBAooooADWJ844U3rmLNsTd+2thZ1YFiNvAiR5+NbYawXjRuLxa/cNq6tq3cczlJ1YkC4evqzJ1GmkmOluLYsqrJwFhMThkzfvW011lWgqWB7wwmuvlm7fZfUXJe7bZwAd7lvKwZQSYLIyg6kSpOulTeC2jcW+pABU3VWO4stxT4ammfkmTeSe5ie4wDBjv1ia6JV1smrujC3BtXrtq5EoxRtZAKmCARvtuK6OJ2yLmvtFB74ET8qe/Sryjg7OKjD3DbvMpuXVuMWQliSIOUkO0FiCY1G00pXOG5cr33m0qgG5Z+0OuyEErlO4BOnnXGpI6FB3ZqWN/xgturWwDBAZ1nQTsJMySa547ly87KEQdoSrEjKY0EsJ1123qs4DzBgigdGXMFQBrsFkLSplZA0MSBJjWdxVvxXm6xgrLDMLl3TLbU5i07kgyEXr+tScnZ0uCa2XvLPo1s4U57qJdYjUsJg9SARA66knXyq+xHA7cqyFrTaaKdIUdnsnQRAAiofKHHjicBh77CfWLDQdQwYqR47V08c5jS1aN24RltqSSDvEgDz1+NWTZxy2IPH7Snj4NsROU3BtmdUzlo6SUX+zTrw6+RiLimVzWjMme0pn3detY/wjnFX4quIxAItOzBlWTlDqVzGNSQImPdTXf50sJcRrN+YaCzBw0QcrKIMxOoIBqsKao2UWaxy/dm0rEEFhJnr41aXMUoIJMdNdN9t6yrh/pcti8ENt/VZANBoConOq75Y74+VWXGPSPhb2ayrspMKzerclNQO0qgtue4amsfG7J2O+NuZ7RjaFaf6lP0pX4Vxq82Le1dHqwPZtmVEtJAJiW0BM7fGqDmv0u2rFq5Ys23N4fZqLltkUKVj1jBgG26Rrp41V8J5xYtauXra3Iy5rils+gK7ExEE6eNI112NG2jR+Z+Vv2m0XkevVGCEAhYYQyRJ0Mb9D768xcTBDtOhzEHzGhr07wXmuzccWluB5XMD1A0hT4671l3pg9HptXDjLIm1cM3F6o+pLD+U6nwPmK2D8M0yx30+VRrb6mpWKtEDr/tUOyuppmhlsscEg/Zr7HqVUbzOYH6A1b8H41bsYdJzF9dFMQZkMW6eWpiq3hGCa9Za2u5uA66DaNT76mXuSsV6ouqq4A9lXBeNf3PaOx2qNKTaZe5RScfX/Tpbjdy8l03GksQAOgGpIUbAVL4Uh+8IMqJHh3fIVS4W2VUgyJcAzpHmDr3034S0VtMyEGCAQI6Af70s6SpBx3LLOvF2/WRdB12aPaGu/uNfcY6rjgWgh1XMO/NKP8AImupHKOGH3b7/wAvft3V1c0tF2wwOmU9obHVWB8RSx3Q89WHALoCMhOquAPcw1+teouH/dJ+AfQV5J4E59avi2vxmvW3D/urf4B9BVGsnNJ2SKKKKwUKKKKAPhrKOKceX9su21abguuAg30JnQa1rBrM0t4ZcRjnuoAyXQUuL7VvM7Fnn93tBSTsRE6VXidWxZJPZ9xPD7FnDi6exfvGQEgBiNMzDUQBAJEdO+qzBqyMpV8kNOi+PmPKs15q50vX8W2IszbsyLdsR2OzqYnbMxZ46ZhUvBekVkeL6doHUgR5yOlTnOf8OjjUPIw8/wDAv2lr2KLt60WZVVy5GFsagqRPsyTBNKfDOP4RrSqy+quQFaFDW32BkDXXrUrmHnFWT7EhmYGDpKgyAx6hwCVIIhgfCkFF1HgaRK1keclGX2jZx/D4W3aIhvWEdjKuRAZ1kTJ0n9aruXLoJdeoEie7r+Vcub/vEHhNUNu8UYMDBFO1gWUqmbt6P+YltcMuLccKlm68/hYK/v1JAA3rOOb+cHxjndbcyqEzr/E2u/gNB076qF465sG2NFZ8zR1IGUT4AfU1XF6DElssuDW8z+LFUHf2zBj3SPfWi8icsWrmMvl1zW1zBAd8puZB74A1pU5Cwga+hInIS/vHs/OtO5KwwS7cYTqsCY1Ezt3zFPBeReR4GXCYRQ2H7Km5bVlLwJOS26CT79u+rr/hiJeRwqgspUwAJ7KkExvBQRVctvK1rptPvBq+vbqTsBp8OvxppPJChf5z5Ys4nDXFNtDcdR2oGckbDNv3/GsU5WsXiChRhlJEt2RpI3aO6tT9JfM5weDLg/aOwRPq5HkNPfWVcocdV7kXZZm3YnapydqmW4lkseLXbmEh8jC5ujKJHmWXQAdZpi5U5wfiIuWbwDuqH1itHq2B0hB0/L513W8SLpzBiEGhUQQQRI0OlIPMubhHFRcswFYB8o9mDKuuvSQSO6RSVawVvrK2OHMXAcHbwbPZwOcr7YFx84Ue0w7ROnXSslxt2ybs4cXFtlT2bhUkEzoCu4iNTrWkXvS3aZOqMSMxVPGQf5guzKYzAHUVn99rN/Fg2g1tLkEoF2YjtKmui5pIPQeVbBtbDk6trqXHA7owdgu0esYyo0IXQRptm6mdvCrLgnPpzj1naJP3jEafzECAI1qh49cUApbEZN/Idn8wTS8rkHTvrIx7ZZk+RwdI23jvCbHEcKWKj1yAFLqHWDoM06N009+lZPbwzIGdCVyHKW21k7d+vSmTlTjvqrRz3JLNmA6EkAQzEiCND+tRPUXLhLBbaISSCT2dTMhd+tbBNYYSalkrl4uW3YK3lAnv7teoqJjcfnCKQQVzT3a7QO7c++uGMsZWImTPdHy6CoS3dh3bVTqkSc3plxwZvt0HjXrfh/3Vv8A+gryNwX79POvXPD/urf4B9BSy2KSKKKKUAooooA+GvOXHOYW/4pirdxotm+6FRopAufv9+w38K9HGvLXNiA8Uxkif8Rc/7wxTw9AWPPYQYNFUKFW4pUCANQwMAedQeJcri/csuD6v1igvOs6biNAY/Ko/OVhVw+HABBk6HfYaxOmw+NOHDcrWMKxAIKjcdw1+dV6qTybJ1oyq4mUle4kfDSo6r2v6hUrFfeXPxt/zGuFqz9on8zD6iogT+bz/AIiO5B9TVLirOUjxE1bcfbNij5D6A/nULGJoh8xWjSy2dCaChTX3pQopZDI0f0YYWST36fKfzrROXoV3O3aMDuGgFJHouTRR5/MCnfAYU5mH82/WrQ0LybGC4w9Ynn9B/vVljLxG2ogA1R3tLtoHpoOm4q3xN/s69f0rGiZnHp1tq2CstrmF6F8ijZv+VaxjheK9U4bz08q9BekG2lzhzhhmKlSnn192WflXnm6ACJqbzgpFUkx25W5pyupYws5j8/1NQvSbxNb5sMqZSFIY76sQ4E90NI86qOF5VIJHZbQ9dDpAA6/CrvmDFWhhLlvLmuM2fN/DlyqPkcvx8aVKnRSWY2IhNW/BVVD65v3fZHeek94qpK1zS8RpTkYusjBawr3kc5YBJLOe7TQADffc9apr9rK3h0q65WxF37Rcr3LbpqFUt2h7PTTSRVrgOT7uIeHAtL4iSAPA7mthGTf6NnKNL2L/AAiwQGuENp7JAlVJI1P9OaD3xV5dBNqS2o+QjrWopbsW19XbsoLcAFCikEDbNPtHSZNJvPPKx9U97DAARNy2O4akp4DfL8O6quFCRmI1nCG+SqMuaDAYwW74J7M+BI7q+2eVrxMAKW/hmDPdqAJ99QWwTg2yRCusqehEkH4EEVc2OHXGsXHRegA01IkFsvuHTpNRboqop+Dp4NbIvICCCGgg7gjQg++vW3D/ALq3+AfQV5L4O03lJMktJJMkk9Z61604f91b/APoKyWyZIooopQCiiigD4a83cwcKJ4piyQO1fuMs7HttE616SNeaubGniWJ119fcG/85G3gNaaLaeBkk9lVzwCFw400BBjadP0NNnLBz4Kx1ykj5mPlSlzqIt2NZkk/JdfnTPyKT+yR0zAj4wav+QUZtxNMuIvL3XG/5jXZhWzXbS/zD6zU3m7DZcfeHewb/UATXDhGFnEp4An5GPmaj5BLJF4x/wBLcDvA+Ciu3imGC2lM6mDHmN5/KujGdrF3Pxn5GKl8cuZrFvbQKPeAfypcmuslQDIrtt266LQ0qXZWa0eJpXowY5vIfpT/AIaRcHdOtIfo1EXCO5frWk2LZnSJPUCaeGheTYYu4fX2vfPuqfxoRljqaq77f4lesA195m4yFZTMACSeg0FMyJ347hwvWDaJ1bT46VjA9F1977JKIqsQGZpmDEgLqf8Aan/mDjj2x2QcmkkHtEGBPz2FQMLj2BIOsb9Ki3kvFOskjAehq2lsq9wksBDbQfLqJpkwvoywrYYW7ltTc/jyg6+R0I8PhFWHLnHhftwT20hWXvn2Tr10Iq2u3faidw0bEawZ99FsVtmLcZ9HOGVnUo1tlPaFtjGuoZQwIgjy7qruHei5Wu5rdwXFAzC3c7JMdCdjG8GPhWlekJMl1XEblDG8GHWfJs3+qk3D8dNm/bYH+YT4EDKfAzHxprGUU1YMWtk2mXIUMFTpBHTwq04deBA6d9XXNvLH7RZa9htbqBHQdXRlzC03ewAOVjrstIHDuNFhMQOo294/TwrqjJOOCFZGfGGDH9z0r6L82joNar8Ri5yno2nvAMfMV04bG6svQrnX8/nT3aM60xKxvBls4jKTKHtKD0BJ7PuI+lOHL/HVsyTkYFYho08u41Uc22Az2iOqfMkmo+B4OHgd/lM15/Ml2O/gdRPuPwyHErdtLCk9sAdkNOh7hIOvj516W4f91b/APoKzfiXLwwfBntxDM9tn0G5uJpp3DT41pHD/ALq3+AfQViObkacsEiiiitECiiigANeeOZMGrcTxAES15w3gC/TxMx7q9DmvPPH7/q+J4gwCP2hyx6x6xo+QrVh2PAW+c8OR6o/u6gd3h8l+VMvIjRhW+Pzqs56tD1NgjYuY8ipIqXyIPsrknQLtpGk/pV/yN9i/zwg/4gfFVn4R+VSOBYX7dmAgBdPeR+lcef7cY1THtIpnv3FWvAhIHhH1NI8M2KyJSpOIf8TfU128Qt/Yf1D5jSuNrW6x7yT8Sf1ru4ip9UZ3zL8INZRNlNZGlTcOmtR0Wp+GTasLRRoXo4uBbxB3Kg/CtNwpzN4DuFZzyLhD613j90D9RWlcPSEBGk9PnWx0JyrJAaDim7gv5VH/AGcXLuZgrW7Sl7mbUdyjxE6kdwNcEuzfumJgbDc9APMnSp2OtfsuCjMPXXGDNrBIMg/0gaDyp2SjuxAxeFfJcg/Y5wCdws5so78pK691Ul3ElV7ROUuWInU+FaByhgluNiWYErbtssfxSDmHjWYcU4oVdlUs1sOQFYnaeySAe7u8aRrJ0KWB25O4gFxAyt9leAQnqskZT+JWj599P9/HZX6sYymeuWNffFYZheKFLlswFXMPZkDpO/xrVVxplW310nfKBHwNEYiz9kbn/iAfDM+k5kYd+jhdP9OvnWeoxKoW3zGPgD8NKe+J4cXcHeX99HIA7wZYeW29Z5xHFQFIkMrE5TppJX6fWsmvQ3Fo1jkPjCkMJn7O2B5pKZfiYpW9KnAhYvDEWQAl1ytxeguFc2YeDLJI71nrXVyljciqN1JLN5C4WHjvApr5bS1jrOJtYoZ1uuCJPaBg9pCdmG4P5VRfbUhHHLM+wGJz2EBMsjIfOTlPzIqI9/LcsnudrZ8iTFTH4DcwWLu4a70QlWGgZQwdHHnliOhBFVvMdooqsP4zJ7jMg/CrWTqxgTgRxl6xYD+rJDAORIlQTET/ACn4048E9Exs3FuPimbIQQFQDbbVifpSvw3FMpsOhhyQVbrMAk+cE0z4bnbErElX78yx81iocsG3aGjJpUX/AKR1/wDl1z8Vv/vUpn4f91b/AAD6Csy5q5yN/CPaa1lLNb7QaRpcU7EeHfWm8P8Aurf4B9BUaa2KSKKKKACiiigANeeOYO3xPFBSc3r2UeeYyfdM16GNYHxhSOI4grGuIczAkRcYNE7600djxKjnr/o9r/8AKQPIAiu7kT2WH8pr5zxYHqE12uQJ3/e/SuPIgAZwNwkjx1q35Al9pE9IIm7h36FI+BH61YcDAyXY6FfnJqJz0exZH8Nxx8hUrgKxhrjDdon+lCRWSWR4PIlYNocnuqfxMTbjxU//AM1CwCydeu/xqfxL7oz3L8dRQiXkpFXWrHh9qWHnVclXXBj2/KPrP5VNnQjUeRsN2HbvbfyinJLZgd0Uvcm21XDqZjNr8aZDfUDfpWRwiM3cii4VjLdl7l68GIDiIEhWmVLdYmPfE1TcT4qWL3GOh1XXMMvQA91XeBtoyOr6q4Ob6z7t6Sr9pk7HtKzAR3FiBp5zVlsSFD1yFYIwl1zALhmnuBGgP99KxfjmChrfiY+BH5Gt1wuH9TgLhOgyny0gL8RNZRxvhvrLBI0ZO2p8tx8KRZbKorcSFtpba4ABE6ntH8I3PTXam7hPGvW2kuIu46kkiDqPjWV4jEM7ZmJYncnenPkzGqLLIWZe3OgncDy7q1KjO3ZjV+2MUukaEgEjrp/60mcXvqQ3rACFIMrvroAZ8/lTdatlSro4dDoTl2kQQw+dKHMeBhsRMe2uSJAIgmYP4vlRVsdOlgs8DiQuHJQyGMjwBJPykmu3A8Wa0ykGP3o89h86WOFXHy+qE6nbbQwdPnWnDkKzYC38XfBVVByICCx7hJ/vwrJtI1OyZx/GWMXYs3z2b9okQd3UrDie7UMJ6qYpJ4phhdsOAJjUe7+zU7E8Q9al1oyrJCKP3VCgR8/jVPwfGFs4OxWPDr+tbF4M6o7sJehbJG9t7bRMSpOR9/At8KZCmvupTwxU27bOMy+qysNgYZgJPgYptiN6qIyDxpItH8S/8y1tfD/urf4B9BWL8babJPXMk/61raOH/dW/wD6CueezJEiiiikECiiigApC496MfW3jds3MhZmds8t2mMmO4eFPtFAGVcR9Dl2/95iFOs6KR4fnXPhfohvYczbxCT/MhO9alRW9mbZlXEPQ3dvCHxCntFtFIMmAfdpXdhfRLet2zbW/bgmZyHNsF0M7QK0+ii2CbRj9v0EMogYgfA19u+gpmXKcQI8jWv0UdmYY0v8A7P8AH+ePgakYb0GMns313n2T5VrtFFm9mZ7hPR9i7ahVxNuAIE2z099SrnJ+NMziLOoj7o/+aniisswQrfIuLAgYi1B/+2f1qKno0xIIP7RbkHMJQ7gyOvfWj0VtsFjQl4vlbHXLIstibOQRtaM6bSc1VN30X4hlZTiLcMIP2esH31pVFFm2zHE9ARH+ePgamYL0L3LU5cQupnVSa1eii2ZZm1j0YYhCSMRb1ABGQwY2MTv41xxvosv3Qoe/a7JkRbj466itLootm2zKbvoautc9YcQuaAPZMQNtKk3vRXiHADYlWA71J/OtNorHnYdmZj/8KL+Ur+0W4Mz2DOvvqNa9DNxZjELqI9k1q9FbbC2ZUnobui36v9oTLEaqZ9rN9asj6O8V/wDUW/8A9Z/WtDorezC2Zve9GWIcZWxFuJBMIQdCDvPhWiYe1lRV7gB8BXZRSmBRRRQAUUUUAFFFFABRRRQAUUUUAFFFFABRRRQAUUUUAFFFFABRRRQAUUUUAFFFFABRRRQAUUUUAFFFFABRRRQAUUUUA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76" name="Picture 4" descr="http://www.ompargentina.org.ar/FileandImageinIndex/comunicadosdirector/pic/resucitad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367786"/>
            <a:ext cx="3851920" cy="3324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990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076"/>
                                        </p:tgtEl>
                                        <p:attrNameLst>
                                          <p:attrName>style.visibility</p:attrName>
                                        </p:attrNameLst>
                                      </p:cBhvr>
                                      <p:to>
                                        <p:strVal val="visible"/>
                                      </p:to>
                                    </p:set>
                                    <p:anim calcmode="lin" valueType="num">
                                      <p:cBhvr>
                                        <p:cTn id="21" dur="1000" fill="hold"/>
                                        <p:tgtEl>
                                          <p:spTgt spid="3076"/>
                                        </p:tgtEl>
                                        <p:attrNameLst>
                                          <p:attrName>ppt_w</p:attrName>
                                        </p:attrNameLst>
                                      </p:cBhvr>
                                      <p:tavLst>
                                        <p:tav tm="0">
                                          <p:val>
                                            <p:fltVal val="0"/>
                                          </p:val>
                                        </p:tav>
                                        <p:tav tm="100000">
                                          <p:val>
                                            <p:strVal val="#ppt_w"/>
                                          </p:val>
                                        </p:tav>
                                      </p:tavLst>
                                    </p:anim>
                                    <p:anim calcmode="lin" valueType="num">
                                      <p:cBhvr>
                                        <p:cTn id="22" dur="1000" fill="hold"/>
                                        <p:tgtEl>
                                          <p:spTgt spid="3076"/>
                                        </p:tgtEl>
                                        <p:attrNameLst>
                                          <p:attrName>ppt_h</p:attrName>
                                        </p:attrNameLst>
                                      </p:cBhvr>
                                      <p:tavLst>
                                        <p:tav tm="0">
                                          <p:val>
                                            <p:fltVal val="0"/>
                                          </p:val>
                                        </p:tav>
                                        <p:tav tm="100000">
                                          <p:val>
                                            <p:strVal val="#ppt_h"/>
                                          </p:val>
                                        </p:tav>
                                      </p:tavLst>
                                    </p:anim>
                                    <p:anim calcmode="lin" valueType="num">
                                      <p:cBhvr>
                                        <p:cTn id="23" dur="1000" fill="hold"/>
                                        <p:tgtEl>
                                          <p:spTgt spid="3076"/>
                                        </p:tgtEl>
                                        <p:attrNameLst>
                                          <p:attrName>style.rotation</p:attrName>
                                        </p:attrNameLst>
                                      </p:cBhvr>
                                      <p:tavLst>
                                        <p:tav tm="0">
                                          <p:val>
                                            <p:fltVal val="90"/>
                                          </p:val>
                                        </p:tav>
                                        <p:tav tm="100000">
                                          <p:val>
                                            <p:fltVal val="0"/>
                                          </p:val>
                                        </p:tav>
                                      </p:tavLst>
                                    </p:anim>
                                    <p:animEffect transition="in" filter="fade">
                                      <p:cBhvr>
                                        <p:cTn id="24" dur="1000"/>
                                        <p:tgtEl>
                                          <p:spTgt spid="3076"/>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4">
                                            <p:txEl>
                                              <p:pRg st="0" end="0"/>
                                            </p:txEl>
                                          </p:spTgt>
                                        </p:tgtEl>
                                        <p:attrNameLst>
                                          <p:attrName>style.visibility</p:attrName>
                                        </p:attrNameLst>
                                      </p:cBhvr>
                                      <p:to>
                                        <p:strVal val="visible"/>
                                      </p:to>
                                    </p:set>
                                    <p:animEffect transition="in" filter="wheel(1)">
                                      <p:cBhvr>
                                        <p:cTn id="29"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915000" cy="3096344"/>
          </a:xfrm>
        </p:spPr>
        <p:txBody>
          <a:bodyPr>
            <a:normAutofit fontScale="92500"/>
          </a:bodyPr>
          <a:lstStyle/>
          <a:p>
            <a:pPr marL="0" indent="0" algn="ctr">
              <a:buNone/>
            </a:pPr>
            <a:r>
              <a:rPr lang="es-CO" b="1" baseline="30000" dirty="0"/>
              <a:t>41 </a:t>
            </a:r>
            <a:r>
              <a:rPr lang="es-CO" dirty="0"/>
              <a:t>No acabando ellos de creer aún de pura alegría y llenos de admiración, les preguntó: "¿Tenéis aquí algo que comer?". </a:t>
            </a:r>
            <a:r>
              <a:rPr lang="es-CO" b="1" baseline="30000" dirty="0" smtClean="0"/>
              <a:t>42 </a:t>
            </a:r>
            <a:r>
              <a:rPr lang="es-CO" dirty="0"/>
              <a:t>Ellos le presentaron un trozo de pescado asado. </a:t>
            </a:r>
            <a:r>
              <a:rPr lang="es-CO" b="1" baseline="30000" dirty="0" smtClean="0"/>
              <a:t>43 </a:t>
            </a:r>
            <a:r>
              <a:rPr lang="es-CO" dirty="0"/>
              <a:t>Él lo tomó y comió delante de </a:t>
            </a:r>
            <a:r>
              <a:rPr lang="es-CO" dirty="0" smtClean="0"/>
              <a:t>todos</a:t>
            </a:r>
            <a:endParaRPr lang="es-CO" dirty="0"/>
          </a:p>
        </p:txBody>
      </p:sp>
      <p:pic>
        <p:nvPicPr>
          <p:cNvPr id="4098" name="Picture 2" descr="http://t3.gstatic.com/images?q=tbn:ANd9GcTq4I3adrGdKKnG5iT9t_0E8TCvidYOZduJly8YtN1haQsJ-l0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92696"/>
            <a:ext cx="2390775" cy="252028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987824" y="3573016"/>
            <a:ext cx="5927484" cy="3108543"/>
          </a:xfrm>
          <a:prstGeom prst="rect">
            <a:avLst/>
          </a:prstGeom>
        </p:spPr>
        <p:txBody>
          <a:bodyPr wrap="square">
            <a:spAutoFit/>
          </a:bodyPr>
          <a:lstStyle/>
          <a:p>
            <a:pPr algn="ctr"/>
            <a:r>
              <a:rPr lang="es-CO" sz="2800" dirty="0">
                <a:solidFill>
                  <a:srgbClr val="FF0000"/>
                </a:solidFill>
              </a:rPr>
              <a:t>Los Judíos a pesar de que contaban con la orientación de las Escrituras, habían sido contagiados de la filosofía griega de la inmortalidad del alma. </a:t>
            </a:r>
            <a:r>
              <a:rPr lang="es-CO" sz="2800" i="1" u="sng" dirty="0">
                <a:solidFill>
                  <a:srgbClr val="FF0000"/>
                </a:solidFill>
              </a:rPr>
              <a:t>Por eso nosotros cuando estudiamos las Escrituras tenemos muchas cosas que desaprender y otras que aprender.  </a:t>
            </a:r>
            <a:endParaRPr lang="es-CO" sz="2800" i="1" u="sng" dirty="0">
              <a:solidFill>
                <a:srgbClr val="FF0000"/>
              </a:solidFill>
            </a:endParaRPr>
          </a:p>
        </p:txBody>
      </p:sp>
      <p:pic>
        <p:nvPicPr>
          <p:cNvPr id="4102" name="Picture 6" descr="http://t2.gstatic.com/images?q=tbn:ANd9GcReGEvsabEYOIGbLeQgX_OYREIVC4PrPQaZ1iVSmpRVm8UrRjx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817599"/>
            <a:ext cx="2376264" cy="2619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6070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4102"/>
                                        </p:tgtEl>
                                        <p:attrNameLst>
                                          <p:attrName>style.visibility</p:attrName>
                                        </p:attrNameLst>
                                      </p:cBhvr>
                                      <p:to>
                                        <p:strVal val="visible"/>
                                      </p:to>
                                    </p:set>
                                    <p:animEffect transition="in" filter="wipe(down)">
                                      <p:cBhvr>
                                        <p:cTn id="25" dur="580">
                                          <p:stCondLst>
                                            <p:cond delay="0"/>
                                          </p:stCondLst>
                                        </p:cTn>
                                        <p:tgtEl>
                                          <p:spTgt spid="4102"/>
                                        </p:tgtEl>
                                      </p:cBhvr>
                                    </p:animEffect>
                                    <p:anim calcmode="lin" valueType="num">
                                      <p:cBhvr>
                                        <p:cTn id="26" dur="1822" tmFilter="0,0; 0.14,0.36; 0.43,0.73; 0.71,0.91; 1.0,1.0">
                                          <p:stCondLst>
                                            <p:cond delay="0"/>
                                          </p:stCondLst>
                                        </p:cTn>
                                        <p:tgtEl>
                                          <p:spTgt spid="4102"/>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102"/>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102"/>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102"/>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102"/>
                                        </p:tgtEl>
                                        <p:attrNameLst>
                                          <p:attrName>ppt_y</p:attrName>
                                        </p:attrNameLst>
                                      </p:cBhvr>
                                      <p:tavLst>
                                        <p:tav tm="0" fmla="#ppt_y-sin(pi*$)/81">
                                          <p:val>
                                            <p:fltVal val="0"/>
                                          </p:val>
                                        </p:tav>
                                        <p:tav tm="100000">
                                          <p:val>
                                            <p:fltVal val="1"/>
                                          </p:val>
                                        </p:tav>
                                      </p:tavLst>
                                    </p:anim>
                                    <p:animScale>
                                      <p:cBhvr>
                                        <p:cTn id="31" dur="26">
                                          <p:stCondLst>
                                            <p:cond delay="650"/>
                                          </p:stCondLst>
                                        </p:cTn>
                                        <p:tgtEl>
                                          <p:spTgt spid="4102"/>
                                        </p:tgtEl>
                                      </p:cBhvr>
                                      <p:to x="100000" y="60000"/>
                                    </p:animScale>
                                    <p:animScale>
                                      <p:cBhvr>
                                        <p:cTn id="32" dur="166" decel="50000">
                                          <p:stCondLst>
                                            <p:cond delay="676"/>
                                          </p:stCondLst>
                                        </p:cTn>
                                        <p:tgtEl>
                                          <p:spTgt spid="4102"/>
                                        </p:tgtEl>
                                      </p:cBhvr>
                                      <p:to x="100000" y="100000"/>
                                    </p:animScale>
                                    <p:animScale>
                                      <p:cBhvr>
                                        <p:cTn id="33" dur="26">
                                          <p:stCondLst>
                                            <p:cond delay="1312"/>
                                          </p:stCondLst>
                                        </p:cTn>
                                        <p:tgtEl>
                                          <p:spTgt spid="4102"/>
                                        </p:tgtEl>
                                      </p:cBhvr>
                                      <p:to x="100000" y="80000"/>
                                    </p:animScale>
                                    <p:animScale>
                                      <p:cBhvr>
                                        <p:cTn id="34" dur="166" decel="50000">
                                          <p:stCondLst>
                                            <p:cond delay="1338"/>
                                          </p:stCondLst>
                                        </p:cTn>
                                        <p:tgtEl>
                                          <p:spTgt spid="4102"/>
                                        </p:tgtEl>
                                      </p:cBhvr>
                                      <p:to x="100000" y="100000"/>
                                    </p:animScale>
                                    <p:animScale>
                                      <p:cBhvr>
                                        <p:cTn id="35" dur="26">
                                          <p:stCondLst>
                                            <p:cond delay="1642"/>
                                          </p:stCondLst>
                                        </p:cTn>
                                        <p:tgtEl>
                                          <p:spTgt spid="4102"/>
                                        </p:tgtEl>
                                      </p:cBhvr>
                                      <p:to x="100000" y="90000"/>
                                    </p:animScale>
                                    <p:animScale>
                                      <p:cBhvr>
                                        <p:cTn id="36" dur="166" decel="50000">
                                          <p:stCondLst>
                                            <p:cond delay="1668"/>
                                          </p:stCondLst>
                                        </p:cTn>
                                        <p:tgtEl>
                                          <p:spTgt spid="4102"/>
                                        </p:tgtEl>
                                      </p:cBhvr>
                                      <p:to x="100000" y="100000"/>
                                    </p:animScale>
                                    <p:animScale>
                                      <p:cBhvr>
                                        <p:cTn id="37" dur="26">
                                          <p:stCondLst>
                                            <p:cond delay="1808"/>
                                          </p:stCondLst>
                                        </p:cTn>
                                        <p:tgtEl>
                                          <p:spTgt spid="4102"/>
                                        </p:tgtEl>
                                      </p:cBhvr>
                                      <p:to x="100000" y="95000"/>
                                    </p:animScale>
                                    <p:animScale>
                                      <p:cBhvr>
                                        <p:cTn id="38" dur="166" decel="50000">
                                          <p:stCondLst>
                                            <p:cond delay="1834"/>
                                          </p:stCondLst>
                                        </p:cTn>
                                        <p:tgtEl>
                                          <p:spTgt spid="410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5194920" cy="1944216"/>
          </a:xfrm>
        </p:spPr>
        <p:txBody>
          <a:bodyPr>
            <a:normAutofit/>
          </a:bodyPr>
          <a:lstStyle/>
          <a:p>
            <a:pPr marL="0" indent="0">
              <a:buNone/>
            </a:pPr>
            <a:r>
              <a:rPr lang="es-CO" dirty="0" smtClean="0"/>
              <a:t>Jesús </a:t>
            </a:r>
            <a:r>
              <a:rPr lang="es-CO" dirty="0" smtClean="0"/>
              <a:t>resucito en un cuerpo espiritual porque resucito santo, </a:t>
            </a:r>
            <a:r>
              <a:rPr lang="es-CO" dirty="0" smtClean="0"/>
              <a:t>glorioso.</a:t>
            </a:r>
            <a:endParaRPr lang="es-CO" dirty="0" smtClean="0"/>
          </a:p>
        </p:txBody>
      </p:sp>
      <p:sp>
        <p:nvSpPr>
          <p:cNvPr id="4" name="3 Rectángulo"/>
          <p:cNvSpPr/>
          <p:nvPr/>
        </p:nvSpPr>
        <p:spPr>
          <a:xfrm>
            <a:off x="3347864" y="3068960"/>
            <a:ext cx="5364088" cy="3416320"/>
          </a:xfrm>
          <a:prstGeom prst="rect">
            <a:avLst/>
          </a:prstGeom>
        </p:spPr>
        <p:txBody>
          <a:bodyPr wrap="square">
            <a:spAutoFit/>
          </a:bodyPr>
          <a:lstStyle/>
          <a:p>
            <a:pPr algn="ctr"/>
            <a:r>
              <a:rPr lang="es-CO" sz="2400" dirty="0">
                <a:solidFill>
                  <a:srgbClr val="FF0000"/>
                </a:solidFill>
              </a:rPr>
              <a:t> 1 Ped.3:18,22</a:t>
            </a:r>
            <a:r>
              <a:rPr lang="es-CO" sz="2400" dirty="0" smtClean="0"/>
              <a:t>. Porque </a:t>
            </a:r>
            <a:r>
              <a:rPr lang="es-CO" sz="2400" dirty="0"/>
              <a:t>también Cristo murió de una vez para siempre por los pecados, el justo por los injustos, para llevaros a Dios. Entregado a la muerte según la carne, fue vivificado según el espíritu. 22 que, después de subir al cielo, está a la diestra de Dios y le están sometidos ya ángeles, potestades y virtudes. </a:t>
            </a:r>
            <a:endParaRPr lang="es-CO" sz="2400" dirty="0"/>
          </a:p>
        </p:txBody>
      </p:sp>
      <p:pic>
        <p:nvPicPr>
          <p:cNvPr id="5" name="Picture 6" descr="http://1.bp.blogspot.com/-ZlAz--cgU0Y/T2lBxUFPfnI/AAAAAAAAAU8/RYKKAvjO1qQ/s1600/resurrecc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188640"/>
            <a:ext cx="1901562" cy="227077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ttp://t2.gstatic.com/images?q=tbn:ANd9GcSKPp6ZpfpI2NQEXoqNUW7HUfprTYSysKPRyAlwXuKochejekV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068960"/>
            <a:ext cx="2694037" cy="33626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8263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5122"/>
                                        </p:tgtEl>
                                        <p:attrNameLst>
                                          <p:attrName>style.visibility</p:attrName>
                                        </p:attrNameLst>
                                      </p:cBhvr>
                                      <p:to>
                                        <p:strVal val="visible"/>
                                      </p:to>
                                    </p:set>
                                    <p:anim calcmode="lin" valueType="num">
                                      <p:cBhvr>
                                        <p:cTn id="22" dur="1000" fill="hold"/>
                                        <p:tgtEl>
                                          <p:spTgt spid="5122"/>
                                        </p:tgtEl>
                                        <p:attrNameLst>
                                          <p:attrName>ppt_w</p:attrName>
                                        </p:attrNameLst>
                                      </p:cBhvr>
                                      <p:tavLst>
                                        <p:tav tm="0">
                                          <p:val>
                                            <p:fltVal val="0"/>
                                          </p:val>
                                        </p:tav>
                                        <p:tav tm="100000">
                                          <p:val>
                                            <p:strVal val="#ppt_w"/>
                                          </p:val>
                                        </p:tav>
                                      </p:tavLst>
                                    </p:anim>
                                    <p:anim calcmode="lin" valueType="num">
                                      <p:cBhvr>
                                        <p:cTn id="23" dur="1000" fill="hold"/>
                                        <p:tgtEl>
                                          <p:spTgt spid="5122"/>
                                        </p:tgtEl>
                                        <p:attrNameLst>
                                          <p:attrName>ppt_h</p:attrName>
                                        </p:attrNameLst>
                                      </p:cBhvr>
                                      <p:tavLst>
                                        <p:tav tm="0">
                                          <p:val>
                                            <p:fltVal val="0"/>
                                          </p:val>
                                        </p:tav>
                                        <p:tav tm="100000">
                                          <p:val>
                                            <p:strVal val="#ppt_h"/>
                                          </p:val>
                                        </p:tav>
                                      </p:tavLst>
                                    </p:anim>
                                    <p:anim calcmode="lin" valueType="num">
                                      <p:cBhvr>
                                        <p:cTn id="24" dur="1000" fill="hold"/>
                                        <p:tgtEl>
                                          <p:spTgt spid="5122"/>
                                        </p:tgtEl>
                                        <p:attrNameLst>
                                          <p:attrName>style.rotation</p:attrName>
                                        </p:attrNameLst>
                                      </p:cBhvr>
                                      <p:tavLst>
                                        <p:tav tm="0">
                                          <p:val>
                                            <p:fltVal val="90"/>
                                          </p:val>
                                        </p:tav>
                                        <p:tav tm="100000">
                                          <p:val>
                                            <p:fltVal val="0"/>
                                          </p:val>
                                        </p:tav>
                                      </p:tavLst>
                                    </p:anim>
                                    <p:animEffect transition="in" filter="fade">
                                      <p:cBhvr>
                                        <p:cTn id="25"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050904" cy="6336704"/>
          </a:xfrm>
        </p:spPr>
        <p:txBody>
          <a:bodyPr>
            <a:normAutofit/>
          </a:bodyPr>
          <a:lstStyle/>
          <a:p>
            <a:pPr marL="0" indent="0" algn="ctr">
              <a:buNone/>
            </a:pPr>
            <a:endParaRPr lang="es-CO" sz="4000" dirty="0" smtClean="0"/>
          </a:p>
          <a:p>
            <a:pPr marL="0" indent="0" algn="ctr">
              <a:buNone/>
            </a:pPr>
            <a:r>
              <a:rPr lang="es-CO" sz="4000" dirty="0" smtClean="0"/>
              <a:t>Mi oración es que Dios le bendiga ricamente, y que por su gracia nos permita vivir vidas santas para resucitar con cuerpos gloriosos semejantes a los de Cristo. Amen. </a:t>
            </a:r>
            <a:endParaRPr lang="es-CO" sz="4000" dirty="0"/>
          </a:p>
        </p:txBody>
      </p:sp>
      <p:pic>
        <p:nvPicPr>
          <p:cNvPr id="6146" name="Picture 2" descr="http://t1.gstatic.com/images?q=tbn:ANd9GcTJDV7bjq9-By_2aVxc_VEAFXel1IdTV-5SmaIklefq0EeDEao1O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124744"/>
            <a:ext cx="3096344" cy="2574033"/>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796136" y="4005064"/>
            <a:ext cx="3096344" cy="2554545"/>
          </a:xfrm>
          <a:prstGeom prst="rect">
            <a:avLst/>
          </a:prstGeom>
        </p:spPr>
        <p:txBody>
          <a:bodyPr wrap="square">
            <a:spAutoFit/>
          </a:bodyPr>
          <a:lstStyle/>
          <a:p>
            <a:pPr algn="ctr"/>
            <a:r>
              <a:rPr lang="es-CO" sz="3200" i="1" dirty="0">
                <a:solidFill>
                  <a:srgbClr val="FF0000"/>
                </a:solidFill>
              </a:rPr>
              <a:t>Por favor, comparta este tema, y recuerde que Cristo viene pronto.  </a:t>
            </a:r>
            <a:endParaRPr lang="es-CO" sz="3200" i="1" dirty="0">
              <a:solidFill>
                <a:srgbClr val="FF0000"/>
              </a:solidFill>
            </a:endParaRPr>
          </a:p>
        </p:txBody>
      </p:sp>
    </p:spTree>
    <p:extLst>
      <p:ext uri="{BB962C8B-B14F-4D97-AF65-F5344CB8AC3E}">
        <p14:creationId xmlns:p14="http://schemas.microsoft.com/office/powerpoint/2010/main" val="161020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1731</TotalTime>
  <Words>3331</Words>
  <Application>Microsoft Office PowerPoint</Application>
  <PresentationFormat>Presentación en pantalla (4:3)</PresentationFormat>
  <Paragraphs>132</Paragraphs>
  <Slides>35</Slides>
  <Notes>1</Notes>
  <HiddenSlides>0</HiddenSlides>
  <MMClips>0</MMClips>
  <ScaleCrop>false</ScaleCrop>
  <HeadingPairs>
    <vt:vector size="4" baseType="variant">
      <vt:variant>
        <vt:lpstr>Tema</vt:lpstr>
      </vt:variant>
      <vt:variant>
        <vt:i4>1</vt:i4>
      </vt:variant>
      <vt:variant>
        <vt:lpstr>Títulos de diapositiva</vt:lpstr>
      </vt:variant>
      <vt:variant>
        <vt:i4>35</vt:i4>
      </vt:variant>
    </vt:vector>
  </HeadingPairs>
  <TitlesOfParts>
    <vt:vector size="36" baseType="lpstr">
      <vt:lpstr>Tema de Office</vt:lpstr>
      <vt:lpstr>Basado en Gén.1:20,21</vt:lpstr>
      <vt:lpstr>Presentación de PowerPoint</vt:lpstr>
      <vt:lpstr>Presentación de PowerPoint</vt:lpstr>
      <vt:lpstr>Presentación de PowerPoint</vt:lpstr>
      <vt:lpstr>Presentación de PowerPoint</vt:lpstr>
      <vt:lpstr>Así como el alma no existía antes de la creación del hombre, la Biblia dice que dejará de existir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Algunos basados en 1Ped.3:18-20 argumentan que una persona después de muerta puede arrepentirse, ¿es esto cierto?</vt:lpstr>
      <vt:lpstr>Presentación de PowerPoint</vt:lpstr>
      <vt:lpstr>Presentación de PowerPoint</vt:lpstr>
      <vt:lpstr>Presentación de PowerPoint</vt:lpstr>
      <vt:lpstr>Presentación de PowerPoint</vt:lpstr>
      <vt:lpstr>Fuera de todo lo creado: ¿Quién es el único que tiene inmortalidad?</vt:lpstr>
      <vt:lpstr>Presentación de PowerPoint</vt:lpstr>
      <vt:lpstr>Presentación de PowerPoint</vt:lpstr>
      <vt:lpstr>¿Cómo definió Jesús a Dios?</vt:lpstr>
      <vt:lpstr>Presentación de PowerPoint</vt:lpstr>
      <vt:lpstr>Presentación de PowerPoint</vt:lpstr>
      <vt:lpstr>¿Qué debe suceder antes para que se realice esta transformación física?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 EL HOMBRE INMORTAL</dc:title>
  <dc:creator>FAMILIA FIERRO CH</dc:creator>
  <cp:lastModifiedBy>FAMILIA FIERRO CH</cp:lastModifiedBy>
  <cp:revision>182</cp:revision>
  <dcterms:created xsi:type="dcterms:W3CDTF">2012-09-20T12:47:29Z</dcterms:created>
  <dcterms:modified xsi:type="dcterms:W3CDTF">2012-12-11T12:33:24Z</dcterms:modified>
</cp:coreProperties>
</file>